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76" r:id="rId2"/>
    <p:sldId id="282" r:id="rId3"/>
    <p:sldId id="332" r:id="rId4"/>
    <p:sldId id="336" r:id="rId5"/>
    <p:sldId id="345" r:id="rId6"/>
    <p:sldId id="285" r:id="rId7"/>
    <p:sldId id="286" r:id="rId8"/>
    <p:sldId id="287" r:id="rId9"/>
    <p:sldId id="333" r:id="rId10"/>
    <p:sldId id="288" r:id="rId11"/>
    <p:sldId id="334" r:id="rId12"/>
    <p:sldId id="289" r:id="rId13"/>
    <p:sldId id="290" r:id="rId14"/>
    <p:sldId id="335" r:id="rId15"/>
    <p:sldId id="291" r:id="rId16"/>
    <p:sldId id="292" r:id="rId17"/>
    <p:sldId id="293" r:id="rId18"/>
    <p:sldId id="294" r:id="rId19"/>
    <p:sldId id="295" r:id="rId20"/>
    <p:sldId id="296" r:id="rId21"/>
    <p:sldId id="347" r:id="rId22"/>
    <p:sldId id="370" r:id="rId23"/>
    <p:sldId id="297" r:id="rId24"/>
    <p:sldId id="338" r:id="rId25"/>
    <p:sldId id="298" r:id="rId26"/>
    <p:sldId id="348" r:id="rId27"/>
    <p:sldId id="371" r:id="rId28"/>
    <p:sldId id="299" r:id="rId29"/>
    <p:sldId id="300" r:id="rId30"/>
    <p:sldId id="339" r:id="rId31"/>
    <p:sldId id="349" r:id="rId32"/>
    <p:sldId id="374" r:id="rId33"/>
    <p:sldId id="301" r:id="rId34"/>
    <p:sldId id="375" r:id="rId35"/>
    <p:sldId id="340" r:id="rId36"/>
    <p:sldId id="350" r:id="rId37"/>
    <p:sldId id="302" r:id="rId38"/>
    <p:sldId id="303" r:id="rId39"/>
    <p:sldId id="352" r:id="rId40"/>
    <p:sldId id="305" r:id="rId41"/>
    <p:sldId id="306" r:id="rId42"/>
    <p:sldId id="307" r:id="rId43"/>
    <p:sldId id="308" r:id="rId44"/>
    <p:sldId id="309" r:id="rId45"/>
    <p:sldId id="310" r:id="rId46"/>
    <p:sldId id="311" r:id="rId47"/>
    <p:sldId id="312" r:id="rId48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00CC"/>
    <a:srgbClr val="0033CC"/>
    <a:srgbClr val="0000FF"/>
    <a:srgbClr val="CCFF33"/>
    <a:srgbClr val="111111"/>
    <a:srgbClr val="000000"/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65" autoAdjust="0"/>
    <p:restoredTop sz="97297" autoAdjust="0"/>
  </p:normalViewPr>
  <p:slideViewPr>
    <p:cSldViewPr>
      <p:cViewPr varScale="1">
        <p:scale>
          <a:sx n="109" d="100"/>
          <a:sy n="109" d="100"/>
        </p:scale>
        <p:origin x="-200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01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655002-6091-46BE-B17B-3CFE666E740A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0E142A-FCAA-4B33-9229-2DAD18F0667A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562283-F0F7-45AE-8D90-85DDDE1071DA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810D72-09D4-4F1A-8047-D0F046A35460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5E849F-7858-4258-8F79-05D8B4D4E230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36CE8D-BD68-4532-A1D8-38C7BF3E3B46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79F3C5-C0E8-4694-B83C-427EF1C0B51D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505AFA-2F27-41E0-B14F-472112EC9C48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060EEE-8896-4DE2-9C7B-06F164885E50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91DF09-4FD6-40B1-9399-52A8B6215720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9E096-ACED-4EBF-825E-CDC396E8804B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99"/>
            </a:gs>
            <a:gs pos="100000">
              <a:srgbClr val="00339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 dello schema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DBD4767-7E6E-4FBC-B043-DFF328BA79BE}" type="slidenum">
              <a:rPr lang="it-IT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it-IT"/>
              <a:t>MODELLO E/R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441325" y="1905000"/>
            <a:ext cx="8474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just"/>
            <a:endParaRPr lang="it-IT" sz="2400"/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212725" y="1066800"/>
            <a:ext cx="8778875" cy="822325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  <a:effectLst>
            <a:prstShdw prst="shdw18" dist="17961" dir="13500000">
              <a:srgbClr val="000099">
                <a:gamma/>
                <a:shade val="60000"/>
                <a:invGamma/>
              </a:srgbClr>
            </a:prstShdw>
          </a:effectLst>
        </p:spPr>
        <p:txBody>
          <a:bodyPr>
            <a:spAutoFit/>
          </a:bodyPr>
          <a:lstStyle/>
          <a:p>
            <a:pPr algn="just"/>
            <a:r>
              <a:rPr lang="it-IT" sz="2400">
                <a:solidFill>
                  <a:schemeClr val="bg1"/>
                </a:solidFill>
              </a:rPr>
              <a:t>L’</a:t>
            </a:r>
            <a:r>
              <a:rPr lang="it-IT" sz="2400" b="1" i="1">
                <a:solidFill>
                  <a:srgbClr val="FDF109"/>
                </a:solidFill>
              </a:rPr>
              <a:t>associazione</a:t>
            </a:r>
            <a:r>
              <a:rPr lang="it-IT" sz="2400">
                <a:solidFill>
                  <a:srgbClr val="FDF109"/>
                </a:solidFill>
              </a:rPr>
              <a:t> </a:t>
            </a:r>
            <a:r>
              <a:rPr lang="it-IT" sz="2400">
                <a:solidFill>
                  <a:schemeClr val="bg1"/>
                </a:solidFill>
              </a:rPr>
              <a:t>(</a:t>
            </a:r>
            <a:r>
              <a:rPr lang="it-IT" sz="2400" i="1">
                <a:solidFill>
                  <a:srgbClr val="FDF109"/>
                </a:solidFill>
              </a:rPr>
              <a:t>relationship</a:t>
            </a:r>
            <a:r>
              <a:rPr lang="it-IT" sz="2400">
                <a:solidFill>
                  <a:schemeClr val="bg1"/>
                </a:solidFill>
              </a:rPr>
              <a:t>) è un legame che stabilisce un’interazione tra le entità.</a:t>
            </a:r>
          </a:p>
        </p:txBody>
      </p:sp>
      <p:grpSp>
        <p:nvGrpSpPr>
          <p:cNvPr id="34831" name="Group 15"/>
          <p:cNvGrpSpPr>
            <a:grpSpLocks/>
          </p:cNvGrpSpPr>
          <p:nvPr/>
        </p:nvGrpSpPr>
        <p:grpSpPr bwMode="auto">
          <a:xfrm>
            <a:off x="381000" y="2057400"/>
            <a:ext cx="8305800" cy="1143000"/>
            <a:chOff x="240" y="1296"/>
            <a:chExt cx="5232" cy="720"/>
          </a:xfrm>
        </p:grpSpPr>
        <p:sp>
          <p:nvSpPr>
            <p:cNvPr id="34822" name="AutoShape 6"/>
            <p:cNvSpPr>
              <a:spLocks noChangeArrowheads="1"/>
            </p:cNvSpPr>
            <p:nvPr/>
          </p:nvSpPr>
          <p:spPr bwMode="auto">
            <a:xfrm>
              <a:off x="240" y="1296"/>
              <a:ext cx="1632" cy="720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it-IT" sz="2400" b="1"/>
                <a:t>PERSONA</a:t>
              </a:r>
            </a:p>
          </p:txBody>
        </p:sp>
        <p:sp>
          <p:nvSpPr>
            <p:cNvPr id="34823" name="AutoShape 7"/>
            <p:cNvSpPr>
              <a:spLocks noChangeArrowheads="1"/>
            </p:cNvSpPr>
            <p:nvPr/>
          </p:nvSpPr>
          <p:spPr bwMode="auto">
            <a:xfrm>
              <a:off x="3840" y="1296"/>
              <a:ext cx="1632" cy="720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it-IT" sz="2400" b="1"/>
                <a:t>AUTOMOBILE</a:t>
              </a:r>
            </a:p>
          </p:txBody>
        </p:sp>
      </p:grpSp>
      <p:sp>
        <p:nvSpPr>
          <p:cNvPr id="34824" name="Line 8"/>
          <p:cNvSpPr>
            <a:spLocks noChangeShapeType="1"/>
          </p:cNvSpPr>
          <p:nvPr/>
        </p:nvSpPr>
        <p:spPr bwMode="auto">
          <a:xfrm>
            <a:off x="2971800" y="2667000"/>
            <a:ext cx="31242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34827" name="Rectangle 11"/>
          <p:cNvSpPr>
            <a:spLocks noChangeArrowheads="1"/>
          </p:cNvSpPr>
          <p:nvPr/>
        </p:nvSpPr>
        <p:spPr bwMode="auto">
          <a:xfrm>
            <a:off x="533400" y="76200"/>
            <a:ext cx="8077200" cy="762000"/>
          </a:xfrm>
          <a:prstGeom prst="rect">
            <a:avLst/>
          </a:prstGeom>
          <a:noFill/>
          <a:ln w="57150" cmpd="thickThin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/>
            <a:r>
              <a:rPr lang="en-US">
                <a:solidFill>
                  <a:srgbClr val="00FF00"/>
                </a:solidFill>
              </a:rPr>
              <a:t>L’associazione</a:t>
            </a:r>
          </a:p>
        </p:txBody>
      </p:sp>
      <p:sp>
        <p:nvSpPr>
          <p:cNvPr id="34829" name="Rectangle 13"/>
          <p:cNvSpPr>
            <a:spLocks noChangeArrowheads="1"/>
          </p:cNvSpPr>
          <p:nvPr/>
        </p:nvSpPr>
        <p:spPr bwMode="auto">
          <a:xfrm>
            <a:off x="152400" y="3951288"/>
            <a:ext cx="8991600" cy="1917700"/>
          </a:xfrm>
          <a:prstGeom prst="rect">
            <a:avLst/>
          </a:prstGeom>
          <a:solidFill>
            <a:srgbClr val="000099"/>
          </a:solidFill>
          <a:ln w="57150" cmpd="thickThin">
            <a:noFill/>
            <a:miter lim="800000"/>
            <a:headEnd/>
            <a:tailEnd/>
          </a:ln>
          <a:effectLst>
            <a:prstShdw prst="shdw17" dist="17961" dir="2700000">
              <a:srgbClr val="000099">
                <a:gamma/>
                <a:shade val="60000"/>
                <a:invGamma/>
              </a:srgbClr>
            </a:prstShdw>
          </a:effectLst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400" u="sng">
                <a:solidFill>
                  <a:schemeClr val="bg1"/>
                </a:solidFill>
              </a:rPr>
              <a:t>Ogni associazione ha due </a:t>
            </a:r>
            <a:r>
              <a:rPr lang="it-IT" sz="2400" i="1" u="sng">
                <a:solidFill>
                  <a:srgbClr val="FDF109"/>
                </a:solidFill>
              </a:rPr>
              <a:t>versi</a:t>
            </a:r>
            <a:r>
              <a:rPr lang="it-IT" sz="2400">
                <a:solidFill>
                  <a:schemeClr val="bg1"/>
                </a:solidFill>
              </a:rPr>
              <a:t>: 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it-IT" sz="2400">
                <a:solidFill>
                  <a:schemeClr val="bg1"/>
                </a:solidFill>
              </a:rPr>
              <a:t> ogni verso ha un’entità di partenza e una di arrivo; 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it-IT" sz="2400">
                <a:solidFill>
                  <a:schemeClr val="bg1"/>
                </a:solidFill>
              </a:rPr>
              <a:t> ogni verso inoltre ha una descrizione che consente di comprenderne il significato.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48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8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4" grpId="0" animBg="1"/>
      <p:bldP spid="34829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441325" y="1905000"/>
            <a:ext cx="8474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just"/>
            <a:endParaRPr lang="it-IT" sz="2400"/>
          </a:p>
        </p:txBody>
      </p:sp>
      <p:sp>
        <p:nvSpPr>
          <p:cNvPr id="86020" name="AutoShape 4"/>
          <p:cNvSpPr>
            <a:spLocks noChangeArrowheads="1"/>
          </p:cNvSpPr>
          <p:nvPr/>
        </p:nvSpPr>
        <p:spPr bwMode="auto">
          <a:xfrm>
            <a:off x="381000" y="2057400"/>
            <a:ext cx="2590800" cy="11430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t-IT" sz="2400" b="1"/>
              <a:t>PERSONA</a:t>
            </a:r>
          </a:p>
        </p:txBody>
      </p:sp>
      <p:sp>
        <p:nvSpPr>
          <p:cNvPr id="86021" name="AutoShape 5"/>
          <p:cNvSpPr>
            <a:spLocks noChangeArrowheads="1"/>
          </p:cNvSpPr>
          <p:nvPr/>
        </p:nvSpPr>
        <p:spPr bwMode="auto">
          <a:xfrm>
            <a:off x="6096000" y="2057400"/>
            <a:ext cx="2590800" cy="11430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t-IT" sz="2400" b="1"/>
              <a:t>AUTOMOBILE</a:t>
            </a:r>
          </a:p>
        </p:txBody>
      </p:sp>
      <p:sp>
        <p:nvSpPr>
          <p:cNvPr id="86022" name="Line 6"/>
          <p:cNvSpPr>
            <a:spLocks noChangeShapeType="1"/>
          </p:cNvSpPr>
          <p:nvPr/>
        </p:nvSpPr>
        <p:spPr bwMode="auto">
          <a:xfrm>
            <a:off x="2971800" y="2667000"/>
            <a:ext cx="31242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86023" name="Text Box 7"/>
          <p:cNvSpPr txBox="1">
            <a:spLocks noChangeArrowheads="1"/>
          </p:cNvSpPr>
          <p:nvPr/>
        </p:nvSpPr>
        <p:spPr bwMode="auto">
          <a:xfrm>
            <a:off x="3048000" y="2708275"/>
            <a:ext cx="1266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2400" i="1">
                <a:solidFill>
                  <a:srgbClr val="FF0000"/>
                </a:solidFill>
              </a:rPr>
              <a:t>Possiede</a:t>
            </a:r>
          </a:p>
        </p:txBody>
      </p:sp>
      <p:sp>
        <p:nvSpPr>
          <p:cNvPr id="86024" name="Text Box 8"/>
          <p:cNvSpPr txBox="1">
            <a:spLocks noChangeArrowheads="1"/>
          </p:cNvSpPr>
          <p:nvPr/>
        </p:nvSpPr>
        <p:spPr bwMode="auto">
          <a:xfrm>
            <a:off x="4267200" y="2209800"/>
            <a:ext cx="1817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2400" i="1">
                <a:solidFill>
                  <a:srgbClr val="FF0000"/>
                </a:solidFill>
              </a:rPr>
              <a:t>Posseduta da</a:t>
            </a:r>
          </a:p>
        </p:txBody>
      </p:sp>
      <p:sp>
        <p:nvSpPr>
          <p:cNvPr id="86025" name="Rectangle 9"/>
          <p:cNvSpPr>
            <a:spLocks noChangeArrowheads="1"/>
          </p:cNvSpPr>
          <p:nvPr/>
        </p:nvSpPr>
        <p:spPr bwMode="auto">
          <a:xfrm>
            <a:off x="533400" y="76200"/>
            <a:ext cx="8077200" cy="762000"/>
          </a:xfrm>
          <a:prstGeom prst="rect">
            <a:avLst/>
          </a:prstGeom>
          <a:noFill/>
          <a:ln w="57150" cmpd="thickThin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/>
            <a:r>
              <a:rPr lang="en-US">
                <a:solidFill>
                  <a:srgbClr val="00FF00"/>
                </a:solidFill>
              </a:rPr>
              <a:t>L’associazione</a:t>
            </a:r>
          </a:p>
        </p:txBody>
      </p:sp>
      <p:sp>
        <p:nvSpPr>
          <p:cNvPr id="86028" name="Rectangle 12"/>
          <p:cNvSpPr>
            <a:spLocks noChangeArrowheads="1"/>
          </p:cNvSpPr>
          <p:nvPr/>
        </p:nvSpPr>
        <p:spPr bwMode="auto">
          <a:xfrm>
            <a:off x="228600" y="3962400"/>
            <a:ext cx="8686800" cy="1917700"/>
          </a:xfrm>
          <a:prstGeom prst="rect">
            <a:avLst/>
          </a:prstGeom>
          <a:solidFill>
            <a:srgbClr val="000099"/>
          </a:solidFill>
          <a:ln w="57150" cmpd="thickThin">
            <a:noFill/>
            <a:miter lim="800000"/>
            <a:headEnd/>
            <a:tailEnd/>
          </a:ln>
          <a:effectLst>
            <a:prstShdw prst="shdw17" dist="17961" dir="2700000">
              <a:srgbClr val="000099">
                <a:gamma/>
                <a:shade val="60000"/>
                <a:invGamma/>
              </a:srgbClr>
            </a:prstShdw>
          </a:effectLst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400">
                <a:solidFill>
                  <a:schemeClr val="bg1"/>
                </a:solidFill>
              </a:rPr>
              <a:t>tra l’entità </a:t>
            </a:r>
            <a:r>
              <a:rPr lang="it-IT" sz="2400" i="1">
                <a:solidFill>
                  <a:srgbClr val="00FFFF"/>
                </a:solidFill>
              </a:rPr>
              <a:t>Persona</a:t>
            </a:r>
            <a:r>
              <a:rPr lang="it-IT" sz="2400">
                <a:solidFill>
                  <a:schemeClr val="bg1"/>
                </a:solidFill>
              </a:rPr>
              <a:t> e l’entità </a:t>
            </a:r>
            <a:r>
              <a:rPr lang="it-IT" sz="2400" i="1">
                <a:solidFill>
                  <a:srgbClr val="00FFFF"/>
                </a:solidFill>
              </a:rPr>
              <a:t>Automobile</a:t>
            </a:r>
            <a:r>
              <a:rPr lang="it-IT" sz="2400">
                <a:solidFill>
                  <a:schemeClr val="bg1"/>
                </a:solidFill>
              </a:rPr>
              <a:t> esiste un’associazione che può essere descritta secondo due versi: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it-IT" sz="2400">
                <a:solidFill>
                  <a:schemeClr val="bg1"/>
                </a:solidFill>
              </a:rPr>
              <a:t> una persona possiede una o più automobili; 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it-IT" sz="2400">
                <a:solidFill>
                  <a:schemeClr val="bg1"/>
                </a:solidFill>
              </a:rPr>
              <a:t> un’automobile è posseduta da una persona.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441325" y="1905000"/>
            <a:ext cx="8474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just"/>
            <a:endParaRPr lang="it-IT" sz="2400"/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212725" y="1524000"/>
            <a:ext cx="87788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it-IT" sz="2800" i="1">
                <a:solidFill>
                  <a:schemeClr val="bg1"/>
                </a:solidFill>
              </a:rPr>
              <a:t>Un</a:t>
            </a:r>
            <a:r>
              <a:rPr lang="it-IT" sz="2800">
                <a:solidFill>
                  <a:schemeClr val="bg1"/>
                </a:solidFill>
              </a:rPr>
              <a:t> </a:t>
            </a:r>
            <a:r>
              <a:rPr lang="it-IT" sz="2800" i="1">
                <a:solidFill>
                  <a:schemeClr val="bg1"/>
                </a:solidFill>
              </a:rPr>
              <a:t>altro simbolismo</a:t>
            </a:r>
            <a:r>
              <a:rPr lang="it-IT" sz="2800">
                <a:solidFill>
                  <a:schemeClr val="bg1"/>
                </a:solidFill>
              </a:rPr>
              <a:t> usato per descrivere un’associazione è un </a:t>
            </a:r>
            <a:r>
              <a:rPr lang="it-IT" sz="2800" b="1">
                <a:solidFill>
                  <a:srgbClr val="FFFF00"/>
                </a:solidFill>
              </a:rPr>
              <a:t>rombo</a:t>
            </a:r>
            <a:r>
              <a:rPr lang="it-IT" sz="2800">
                <a:solidFill>
                  <a:schemeClr val="bg1"/>
                </a:solidFill>
              </a:rPr>
              <a:t> con la descrizione dell’associazione:</a:t>
            </a:r>
          </a:p>
        </p:txBody>
      </p:sp>
      <p:sp>
        <p:nvSpPr>
          <p:cNvPr id="35845" name="AutoShape 5"/>
          <p:cNvSpPr>
            <a:spLocks noChangeArrowheads="1"/>
          </p:cNvSpPr>
          <p:nvPr/>
        </p:nvSpPr>
        <p:spPr bwMode="auto">
          <a:xfrm>
            <a:off x="457200" y="3733800"/>
            <a:ext cx="2590800" cy="11430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 b="1"/>
          </a:p>
          <a:p>
            <a:pPr algn="ctr"/>
            <a:r>
              <a:rPr lang="it-IT" sz="2400" b="1"/>
              <a:t>PERSONA</a:t>
            </a:r>
          </a:p>
          <a:p>
            <a:pPr algn="ctr"/>
            <a:endParaRPr lang="it-IT" sz="2400" b="1"/>
          </a:p>
        </p:txBody>
      </p:sp>
      <p:sp>
        <p:nvSpPr>
          <p:cNvPr id="35846" name="AutoShape 6"/>
          <p:cNvSpPr>
            <a:spLocks noChangeArrowheads="1"/>
          </p:cNvSpPr>
          <p:nvPr/>
        </p:nvSpPr>
        <p:spPr bwMode="auto">
          <a:xfrm>
            <a:off x="6172200" y="3733800"/>
            <a:ext cx="2590800" cy="11430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t-IT" sz="2400" b="1"/>
              <a:t>AUTOMOBILE</a:t>
            </a:r>
          </a:p>
        </p:txBody>
      </p:sp>
      <p:sp>
        <p:nvSpPr>
          <p:cNvPr id="35851" name="AutoShape 11"/>
          <p:cNvSpPr>
            <a:spLocks noChangeArrowheads="1"/>
          </p:cNvSpPr>
          <p:nvPr/>
        </p:nvSpPr>
        <p:spPr bwMode="auto">
          <a:xfrm>
            <a:off x="3810000" y="3733800"/>
            <a:ext cx="1524000" cy="1066800"/>
          </a:xfrm>
          <a:prstGeom prst="flowChartDecision">
            <a:avLst/>
          </a:prstGeom>
          <a:solidFill>
            <a:schemeClr val="folHlink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5848" name="Text Box 8"/>
          <p:cNvSpPr txBox="1">
            <a:spLocks noChangeArrowheads="1"/>
          </p:cNvSpPr>
          <p:nvPr/>
        </p:nvSpPr>
        <p:spPr bwMode="auto">
          <a:xfrm>
            <a:off x="3962400" y="4038600"/>
            <a:ext cx="1284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2400" b="1"/>
              <a:t>Possiede</a:t>
            </a:r>
          </a:p>
        </p:txBody>
      </p:sp>
      <p:sp>
        <p:nvSpPr>
          <p:cNvPr id="35855" name="Line 15"/>
          <p:cNvSpPr>
            <a:spLocks noChangeShapeType="1"/>
          </p:cNvSpPr>
          <p:nvPr/>
        </p:nvSpPr>
        <p:spPr bwMode="auto">
          <a:xfrm>
            <a:off x="5334000" y="4267200"/>
            <a:ext cx="838200" cy="0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35856" name="Line 16"/>
          <p:cNvSpPr>
            <a:spLocks noChangeShapeType="1"/>
          </p:cNvSpPr>
          <p:nvPr/>
        </p:nvSpPr>
        <p:spPr bwMode="auto">
          <a:xfrm>
            <a:off x="3048000" y="4267200"/>
            <a:ext cx="762000" cy="0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35857" name="Rectangle 17"/>
          <p:cNvSpPr>
            <a:spLocks noChangeArrowheads="1"/>
          </p:cNvSpPr>
          <p:nvPr/>
        </p:nvSpPr>
        <p:spPr bwMode="auto">
          <a:xfrm>
            <a:off x="533400" y="76200"/>
            <a:ext cx="8077200" cy="762000"/>
          </a:xfrm>
          <a:prstGeom prst="rect">
            <a:avLst/>
          </a:prstGeom>
          <a:noFill/>
          <a:ln w="57150" cmpd="thickThin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/>
            <a:r>
              <a:rPr lang="en-US">
                <a:solidFill>
                  <a:srgbClr val="00FF00"/>
                </a:solidFill>
              </a:rPr>
              <a:t>L’associazione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441325" y="1905000"/>
            <a:ext cx="8474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just"/>
            <a:endParaRPr lang="it-IT" sz="2400"/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212725" y="1098550"/>
            <a:ext cx="8778875" cy="822325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000099">
                <a:gamma/>
                <a:shade val="60000"/>
                <a:invGamma/>
              </a:srgbClr>
            </a:prstShdw>
          </a:effectLst>
        </p:spPr>
        <p:txBody>
          <a:bodyPr>
            <a:spAutoFit/>
          </a:bodyPr>
          <a:lstStyle/>
          <a:p>
            <a:pPr algn="just"/>
            <a:r>
              <a:rPr lang="it-IT" sz="2400">
                <a:solidFill>
                  <a:schemeClr val="bg1"/>
                </a:solidFill>
              </a:rPr>
              <a:t>Le proprietà delle entità e delle associazioni vengono descritte attraverso gli </a:t>
            </a:r>
            <a:r>
              <a:rPr lang="it-IT" sz="2400" b="1" i="1">
                <a:solidFill>
                  <a:srgbClr val="FDF10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attributi</a:t>
            </a:r>
            <a:r>
              <a:rPr lang="it-IT" sz="2400">
                <a:solidFill>
                  <a:schemeClr val="bg1"/>
                </a:solidFill>
              </a:rPr>
              <a:t>. </a:t>
            </a:r>
          </a:p>
        </p:txBody>
      </p:sp>
      <p:sp>
        <p:nvSpPr>
          <p:cNvPr id="36875" name="Rectangle 11"/>
          <p:cNvSpPr>
            <a:spLocks noChangeArrowheads="1"/>
          </p:cNvSpPr>
          <p:nvPr/>
        </p:nvSpPr>
        <p:spPr bwMode="auto">
          <a:xfrm>
            <a:off x="533400" y="76200"/>
            <a:ext cx="8077200" cy="762000"/>
          </a:xfrm>
          <a:prstGeom prst="rect">
            <a:avLst/>
          </a:prstGeom>
          <a:noFill/>
          <a:ln w="57150" cmpd="thickThin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/>
            <a:r>
              <a:rPr lang="en-US">
                <a:solidFill>
                  <a:srgbClr val="00FF00"/>
                </a:solidFill>
              </a:rPr>
              <a:t>Gli attributi</a:t>
            </a:r>
          </a:p>
        </p:txBody>
      </p:sp>
      <p:grpSp>
        <p:nvGrpSpPr>
          <p:cNvPr id="36877" name="Group 13"/>
          <p:cNvGrpSpPr>
            <a:grpSpLocks/>
          </p:cNvGrpSpPr>
          <p:nvPr/>
        </p:nvGrpSpPr>
        <p:grpSpPr bwMode="auto">
          <a:xfrm>
            <a:off x="2471738" y="3335338"/>
            <a:ext cx="4005262" cy="2608262"/>
            <a:chOff x="2016" y="2592"/>
            <a:chExt cx="2166" cy="1455"/>
          </a:xfrm>
        </p:grpSpPr>
        <p:sp>
          <p:nvSpPr>
            <p:cNvPr id="36878" name="AutoShape 14"/>
            <p:cNvSpPr>
              <a:spLocks noChangeArrowheads="1"/>
            </p:cNvSpPr>
            <p:nvPr/>
          </p:nvSpPr>
          <p:spPr bwMode="auto">
            <a:xfrm>
              <a:off x="2016" y="2592"/>
              <a:ext cx="1632" cy="528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it-IT" sz="2400" b="1"/>
                <a:t>AUTOMOBILE</a:t>
              </a:r>
            </a:p>
          </p:txBody>
        </p:sp>
        <p:sp>
          <p:nvSpPr>
            <p:cNvPr id="36879" name="Line 15"/>
            <p:cNvSpPr>
              <a:spLocks noChangeShapeType="1"/>
            </p:cNvSpPr>
            <p:nvPr/>
          </p:nvSpPr>
          <p:spPr bwMode="auto">
            <a:xfrm>
              <a:off x="2160" y="3120"/>
              <a:ext cx="0" cy="76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36880" name="Oval 16"/>
            <p:cNvSpPr>
              <a:spLocks noChangeArrowheads="1"/>
            </p:cNvSpPr>
            <p:nvPr/>
          </p:nvSpPr>
          <p:spPr bwMode="auto">
            <a:xfrm>
              <a:off x="2112" y="3888"/>
              <a:ext cx="96" cy="96"/>
            </a:xfrm>
            <a:prstGeom prst="ellips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6881" name="Text Box 17"/>
            <p:cNvSpPr txBox="1">
              <a:spLocks noChangeArrowheads="1"/>
            </p:cNvSpPr>
            <p:nvPr/>
          </p:nvSpPr>
          <p:spPr bwMode="auto">
            <a:xfrm>
              <a:off x="2210" y="3792"/>
              <a:ext cx="658" cy="2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 sz="2400">
                  <a:solidFill>
                    <a:srgbClr val="00FFFF"/>
                  </a:solidFill>
                </a:rPr>
                <a:t>Modello</a:t>
              </a:r>
            </a:p>
          </p:txBody>
        </p:sp>
        <p:sp>
          <p:nvSpPr>
            <p:cNvPr id="36882" name="Line 18"/>
            <p:cNvSpPr>
              <a:spLocks noChangeShapeType="1"/>
            </p:cNvSpPr>
            <p:nvPr/>
          </p:nvSpPr>
          <p:spPr bwMode="auto">
            <a:xfrm>
              <a:off x="2448" y="3120"/>
              <a:ext cx="0" cy="576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36883" name="Oval 19"/>
            <p:cNvSpPr>
              <a:spLocks noChangeArrowheads="1"/>
            </p:cNvSpPr>
            <p:nvPr/>
          </p:nvSpPr>
          <p:spPr bwMode="auto">
            <a:xfrm>
              <a:off x="2400" y="3696"/>
              <a:ext cx="96" cy="96"/>
            </a:xfrm>
            <a:prstGeom prst="ellips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6884" name="Text Box 20"/>
            <p:cNvSpPr txBox="1">
              <a:spLocks noChangeArrowheads="1"/>
            </p:cNvSpPr>
            <p:nvPr/>
          </p:nvSpPr>
          <p:spPr bwMode="auto">
            <a:xfrm>
              <a:off x="2498" y="3600"/>
              <a:ext cx="795" cy="2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 sz="2400">
                  <a:solidFill>
                    <a:srgbClr val="00FFFF"/>
                  </a:solidFill>
                </a:rPr>
                <a:t>Produttore</a:t>
              </a:r>
            </a:p>
          </p:txBody>
        </p:sp>
        <p:sp>
          <p:nvSpPr>
            <p:cNvPr id="36885" name="Line 21"/>
            <p:cNvSpPr>
              <a:spLocks noChangeShapeType="1"/>
            </p:cNvSpPr>
            <p:nvPr/>
          </p:nvSpPr>
          <p:spPr bwMode="auto">
            <a:xfrm>
              <a:off x="2736" y="3120"/>
              <a:ext cx="0" cy="384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36886" name="Oval 22"/>
            <p:cNvSpPr>
              <a:spLocks noChangeArrowheads="1"/>
            </p:cNvSpPr>
            <p:nvPr/>
          </p:nvSpPr>
          <p:spPr bwMode="auto">
            <a:xfrm>
              <a:off x="2688" y="3504"/>
              <a:ext cx="96" cy="96"/>
            </a:xfrm>
            <a:prstGeom prst="ellips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6887" name="Text Box 23"/>
            <p:cNvSpPr txBox="1">
              <a:spLocks noChangeArrowheads="1"/>
            </p:cNvSpPr>
            <p:nvPr/>
          </p:nvSpPr>
          <p:spPr bwMode="auto">
            <a:xfrm>
              <a:off x="2814" y="3408"/>
              <a:ext cx="758" cy="2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 sz="2400">
                  <a:solidFill>
                    <a:srgbClr val="00FFFF"/>
                  </a:solidFill>
                </a:rPr>
                <a:t>Cilindrata</a:t>
              </a:r>
            </a:p>
          </p:txBody>
        </p:sp>
        <p:sp>
          <p:nvSpPr>
            <p:cNvPr id="36888" name="Line 24"/>
            <p:cNvSpPr>
              <a:spLocks noChangeShapeType="1"/>
            </p:cNvSpPr>
            <p:nvPr/>
          </p:nvSpPr>
          <p:spPr bwMode="auto">
            <a:xfrm>
              <a:off x="3072" y="3120"/>
              <a:ext cx="0" cy="192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36889" name="Oval 25"/>
            <p:cNvSpPr>
              <a:spLocks noChangeArrowheads="1"/>
            </p:cNvSpPr>
            <p:nvPr/>
          </p:nvSpPr>
          <p:spPr bwMode="auto">
            <a:xfrm>
              <a:off x="3024" y="3312"/>
              <a:ext cx="96" cy="96"/>
            </a:xfrm>
            <a:prstGeom prst="ellips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6890" name="Text Box 26"/>
            <p:cNvSpPr txBox="1">
              <a:spLocks noChangeArrowheads="1"/>
            </p:cNvSpPr>
            <p:nvPr/>
          </p:nvSpPr>
          <p:spPr bwMode="auto">
            <a:xfrm>
              <a:off x="3168" y="3216"/>
              <a:ext cx="1014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 sz="2400">
                  <a:solidFill>
                    <a:srgbClr val="00FFFF"/>
                  </a:solidFill>
                </a:rPr>
                <a:t>PrezzoListino</a:t>
              </a:r>
            </a:p>
          </p:txBody>
        </p:sp>
      </p:grpSp>
      <p:sp>
        <p:nvSpPr>
          <p:cNvPr id="36892" name="Rectangle 28"/>
          <p:cNvSpPr>
            <a:spLocks noChangeArrowheads="1"/>
          </p:cNvSpPr>
          <p:nvPr/>
        </p:nvSpPr>
        <p:spPr bwMode="auto">
          <a:xfrm>
            <a:off x="152400" y="2225675"/>
            <a:ext cx="8839200" cy="822325"/>
          </a:xfrm>
          <a:prstGeom prst="rect">
            <a:avLst/>
          </a:prstGeom>
          <a:noFill/>
          <a:ln w="57150" cmpd="thickThin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r>
              <a:rPr lang="it-IT" sz="2400">
                <a:solidFill>
                  <a:schemeClr val="bg1"/>
                </a:solidFill>
              </a:rPr>
              <a:t>Esempi di attributi per l’entità </a:t>
            </a:r>
            <a:r>
              <a:rPr lang="it-IT" sz="2400" i="1">
                <a:solidFill>
                  <a:srgbClr val="00FFFF"/>
                </a:solidFill>
              </a:rPr>
              <a:t>Automobile</a:t>
            </a:r>
            <a:r>
              <a:rPr lang="it-IT" sz="2400">
                <a:solidFill>
                  <a:schemeClr val="bg1"/>
                </a:solidFill>
              </a:rPr>
              <a:t> sono: Modello, Produttore, Cilindrata, PrezzoListino.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68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8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92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Text Box 2"/>
          <p:cNvSpPr txBox="1">
            <a:spLocks noChangeArrowheads="1"/>
          </p:cNvSpPr>
          <p:nvPr/>
        </p:nvSpPr>
        <p:spPr bwMode="auto">
          <a:xfrm>
            <a:off x="441325" y="1905000"/>
            <a:ext cx="8474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just"/>
            <a:endParaRPr lang="it-IT" sz="2400"/>
          </a:p>
        </p:txBody>
      </p:sp>
      <p:sp>
        <p:nvSpPr>
          <p:cNvPr id="88067" name="Text Box 3"/>
          <p:cNvSpPr txBox="1">
            <a:spLocks noChangeArrowheads="1"/>
          </p:cNvSpPr>
          <p:nvPr/>
        </p:nvSpPr>
        <p:spPr bwMode="auto">
          <a:xfrm>
            <a:off x="212725" y="1098550"/>
            <a:ext cx="8778875" cy="3743325"/>
          </a:xfrm>
          <a:prstGeom prst="rect">
            <a:avLst/>
          </a:prstGeom>
          <a:solidFill>
            <a:srgbClr val="003399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003399">
                <a:gamma/>
                <a:shade val="60000"/>
                <a:invGamma/>
              </a:srgbClr>
            </a:prstShdw>
          </a:effectLst>
        </p:spPr>
        <p:txBody>
          <a:bodyPr>
            <a:spAutoFit/>
          </a:bodyPr>
          <a:lstStyle/>
          <a:p>
            <a:pPr algn="just"/>
            <a:r>
              <a:rPr lang="it-IT" sz="2400">
                <a:solidFill>
                  <a:schemeClr val="bg1"/>
                </a:solidFill>
              </a:rPr>
              <a:t>Le caratteristiche di ogni attributo sono :</a:t>
            </a:r>
          </a:p>
          <a:p>
            <a:pPr algn="just"/>
            <a:endParaRPr lang="it-IT" sz="2400">
              <a:solidFill>
                <a:schemeClr val="bg1"/>
              </a:solidFill>
            </a:endParaRPr>
          </a:p>
          <a:p>
            <a:pPr algn="just">
              <a:buFontTx/>
              <a:buChar char="•"/>
            </a:pPr>
            <a:r>
              <a:rPr lang="it-IT" sz="2400">
                <a:solidFill>
                  <a:schemeClr val="bg1"/>
                </a:solidFill>
              </a:rPr>
              <a:t> il </a:t>
            </a:r>
            <a:r>
              <a:rPr lang="it-IT" sz="2400" b="1" i="1">
                <a:solidFill>
                  <a:srgbClr val="FDF109"/>
                </a:solidFill>
              </a:rPr>
              <a:t>formato:</a:t>
            </a:r>
            <a:r>
              <a:rPr lang="it-IT" sz="2400">
                <a:solidFill>
                  <a:schemeClr val="bg1"/>
                </a:solidFill>
              </a:rPr>
              <a:t> indica </a:t>
            </a:r>
            <a:r>
              <a:rPr lang="it-IT" sz="2400" u="sng">
                <a:solidFill>
                  <a:schemeClr val="bg1"/>
                </a:solidFill>
              </a:rPr>
              <a:t>il tipo di valori</a:t>
            </a:r>
            <a:r>
              <a:rPr lang="it-IT" sz="2400">
                <a:solidFill>
                  <a:schemeClr val="bg1"/>
                </a:solidFill>
              </a:rPr>
              <a:t> che assume; i tre formati base sono: </a:t>
            </a:r>
            <a:r>
              <a:rPr lang="it-IT" sz="2400">
                <a:solidFill>
                  <a:srgbClr val="00FFFF"/>
                </a:solidFill>
              </a:rPr>
              <a:t>carattere</a:t>
            </a:r>
            <a:r>
              <a:rPr lang="it-IT" sz="2400">
                <a:solidFill>
                  <a:schemeClr val="bg1"/>
                </a:solidFill>
              </a:rPr>
              <a:t>, </a:t>
            </a:r>
            <a:r>
              <a:rPr lang="it-IT" sz="2400">
                <a:solidFill>
                  <a:srgbClr val="00FFFF"/>
                </a:solidFill>
              </a:rPr>
              <a:t>numerico</a:t>
            </a:r>
            <a:r>
              <a:rPr lang="it-IT" sz="2400">
                <a:solidFill>
                  <a:schemeClr val="bg1"/>
                </a:solidFill>
              </a:rPr>
              <a:t>, </a:t>
            </a:r>
            <a:r>
              <a:rPr lang="it-IT" sz="2400">
                <a:solidFill>
                  <a:srgbClr val="00FFFF"/>
                </a:solidFill>
              </a:rPr>
              <a:t>data/ora</a:t>
            </a:r>
            <a:r>
              <a:rPr lang="it-IT" sz="2400">
                <a:solidFill>
                  <a:schemeClr val="bg1"/>
                </a:solidFill>
              </a:rPr>
              <a:t>.</a:t>
            </a:r>
          </a:p>
          <a:p>
            <a:pPr algn="just">
              <a:buFontTx/>
              <a:buChar char="•"/>
            </a:pPr>
            <a:r>
              <a:rPr lang="it-IT" sz="2400">
                <a:solidFill>
                  <a:schemeClr val="bg1"/>
                </a:solidFill>
              </a:rPr>
              <a:t> la </a:t>
            </a:r>
            <a:r>
              <a:rPr lang="it-IT" sz="2400" b="1" i="1">
                <a:solidFill>
                  <a:srgbClr val="FDF109"/>
                </a:solidFill>
              </a:rPr>
              <a:t>dimensione</a:t>
            </a:r>
            <a:r>
              <a:rPr lang="it-IT" sz="2400">
                <a:solidFill>
                  <a:schemeClr val="bg1"/>
                </a:solidFill>
              </a:rPr>
              <a:t> indica la quantità massima di caratteri o cifre inseribili.</a:t>
            </a:r>
          </a:p>
          <a:p>
            <a:pPr algn="just">
              <a:buFontTx/>
              <a:buChar char="•"/>
            </a:pPr>
            <a:r>
              <a:rPr lang="it-IT" sz="2400">
                <a:solidFill>
                  <a:schemeClr val="bg1"/>
                </a:solidFill>
              </a:rPr>
              <a:t> l’</a:t>
            </a:r>
            <a:r>
              <a:rPr lang="it-IT" sz="2400" b="1" i="1">
                <a:solidFill>
                  <a:srgbClr val="FDF109"/>
                </a:solidFill>
              </a:rPr>
              <a:t>opzionalità</a:t>
            </a:r>
            <a:r>
              <a:rPr lang="it-IT" sz="2400">
                <a:solidFill>
                  <a:schemeClr val="bg1"/>
                </a:solidFill>
              </a:rPr>
              <a:t> indica la possibilità di non essere sempre valorizzato: l’attributo è obbligatorio se deve avere valore non nullo, facoltativo se sono accettabili valori nulli.</a:t>
            </a:r>
          </a:p>
          <a:p>
            <a:pPr algn="just"/>
            <a:endParaRPr lang="it-IT" sz="2400">
              <a:solidFill>
                <a:schemeClr val="bg1"/>
              </a:solidFill>
            </a:endParaRPr>
          </a:p>
        </p:txBody>
      </p:sp>
      <p:sp>
        <p:nvSpPr>
          <p:cNvPr id="88068" name="Rectangle 4"/>
          <p:cNvSpPr>
            <a:spLocks noChangeArrowheads="1"/>
          </p:cNvSpPr>
          <p:nvPr/>
        </p:nvSpPr>
        <p:spPr bwMode="auto">
          <a:xfrm>
            <a:off x="533400" y="76200"/>
            <a:ext cx="8077200" cy="762000"/>
          </a:xfrm>
          <a:prstGeom prst="rect">
            <a:avLst/>
          </a:prstGeom>
          <a:noFill/>
          <a:ln w="57150" cmpd="thickThin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/>
            <a:r>
              <a:rPr lang="en-US">
                <a:solidFill>
                  <a:srgbClr val="00FF00"/>
                </a:solidFill>
              </a:rPr>
              <a:t>Gli attributi</a:t>
            </a:r>
          </a:p>
        </p:txBody>
      </p:sp>
      <p:sp>
        <p:nvSpPr>
          <p:cNvPr id="88070" name="Rectangle 6"/>
          <p:cNvSpPr>
            <a:spLocks noChangeArrowheads="1"/>
          </p:cNvSpPr>
          <p:nvPr/>
        </p:nvSpPr>
        <p:spPr bwMode="auto">
          <a:xfrm>
            <a:off x="228600" y="5045075"/>
            <a:ext cx="8763000" cy="822325"/>
          </a:xfrm>
          <a:prstGeom prst="rect">
            <a:avLst/>
          </a:prstGeom>
          <a:solidFill>
            <a:srgbClr val="003399"/>
          </a:solidFill>
          <a:ln w="57150" cmpd="thickThin">
            <a:noFill/>
            <a:miter lim="800000"/>
            <a:headEnd/>
            <a:tailEnd/>
          </a:ln>
          <a:effectLst>
            <a:prstShdw prst="shdw17" dist="17961" dir="2700000">
              <a:srgbClr val="003399">
                <a:gamma/>
                <a:shade val="60000"/>
                <a:invGamma/>
              </a:srgbClr>
            </a:prstShdw>
          </a:effectLst>
        </p:spPr>
        <p:txBody>
          <a:bodyPr lIns="92075" tIns="46038" rIns="92075" bIns="46038">
            <a:spAutoFit/>
          </a:bodyPr>
          <a:lstStyle/>
          <a:p>
            <a:r>
              <a:rPr lang="it-IT" sz="2400">
                <a:solidFill>
                  <a:schemeClr val="bg1"/>
                </a:solidFill>
              </a:rPr>
              <a:t>Il valore </a:t>
            </a:r>
            <a:r>
              <a:rPr lang="it-IT" sz="2400" b="1">
                <a:solidFill>
                  <a:srgbClr val="FDF109"/>
                </a:solidFill>
              </a:rPr>
              <a:t>nullo</a:t>
            </a:r>
            <a:r>
              <a:rPr lang="it-IT" sz="2400">
                <a:solidFill>
                  <a:schemeClr val="bg1"/>
                </a:solidFill>
              </a:rPr>
              <a:t> (in inglese </a:t>
            </a:r>
            <a:r>
              <a:rPr lang="it-IT" sz="2400" i="1">
                <a:solidFill>
                  <a:srgbClr val="FDF109"/>
                </a:solidFill>
              </a:rPr>
              <a:t>Null</a:t>
            </a:r>
            <a:r>
              <a:rPr lang="it-IT" sz="2400" i="1">
                <a:solidFill>
                  <a:schemeClr val="bg1"/>
                </a:solidFill>
              </a:rPr>
              <a:t>)</a:t>
            </a:r>
            <a:r>
              <a:rPr lang="it-IT" sz="2400">
                <a:solidFill>
                  <a:schemeClr val="bg1"/>
                </a:solidFill>
              </a:rPr>
              <a:t> rappresenta un’informazione mancante, inapplicabile o sconosciuta.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441325" y="1905000"/>
            <a:ext cx="8474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just"/>
            <a:endParaRPr lang="it-IT" sz="2400"/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212725" y="914400"/>
            <a:ext cx="8778875" cy="1187450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  <a:effectLst>
            <a:prstShdw prst="shdw18" dist="17961" dir="13500000">
              <a:srgbClr val="000099">
                <a:gamma/>
                <a:shade val="60000"/>
                <a:invGamma/>
              </a:srgbClr>
            </a:prstShdw>
          </a:effectLst>
        </p:spPr>
        <p:txBody>
          <a:bodyPr>
            <a:spAutoFit/>
          </a:bodyPr>
          <a:lstStyle/>
          <a:p>
            <a:pPr algn="just"/>
            <a:r>
              <a:rPr lang="it-IT" sz="2400" i="1">
                <a:solidFill>
                  <a:schemeClr val="bg1"/>
                </a:solidFill>
              </a:rPr>
              <a:t>L’insieme dei possibili valori assunti da un attributo si chiama </a:t>
            </a:r>
            <a:r>
              <a:rPr lang="it-IT" sz="2400" b="1" i="1">
                <a:solidFill>
                  <a:srgbClr val="FDF109"/>
                </a:solidFill>
              </a:rPr>
              <a:t>dominio</a:t>
            </a:r>
            <a:r>
              <a:rPr lang="it-IT" sz="2400" i="1">
                <a:solidFill>
                  <a:schemeClr val="bg1"/>
                </a:solidFill>
              </a:rPr>
              <a:t> dell’attributo.</a:t>
            </a:r>
            <a:r>
              <a:rPr lang="it-IT" sz="2400">
                <a:solidFill>
                  <a:schemeClr val="bg1"/>
                </a:solidFill>
              </a:rPr>
              <a:t> I valori appartenenti al dominio sono omogenei tra loro, cioè sono dello stesso tipo.</a:t>
            </a:r>
          </a:p>
        </p:txBody>
      </p:sp>
      <p:grpSp>
        <p:nvGrpSpPr>
          <p:cNvPr id="37911" name="Group 23"/>
          <p:cNvGrpSpPr>
            <a:grpSpLocks/>
          </p:cNvGrpSpPr>
          <p:nvPr/>
        </p:nvGrpSpPr>
        <p:grpSpPr bwMode="auto">
          <a:xfrm>
            <a:off x="5440363" y="2787650"/>
            <a:ext cx="3500437" cy="2362200"/>
            <a:chOff x="3427" y="1920"/>
            <a:chExt cx="2205" cy="1488"/>
          </a:xfrm>
        </p:grpSpPr>
        <p:sp>
          <p:nvSpPr>
            <p:cNvPr id="37893" name="AutoShape 5"/>
            <p:cNvSpPr>
              <a:spLocks noChangeArrowheads="1"/>
            </p:cNvSpPr>
            <p:nvPr/>
          </p:nvSpPr>
          <p:spPr bwMode="auto">
            <a:xfrm>
              <a:off x="3427" y="1920"/>
              <a:ext cx="1632" cy="528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it-IT" sz="2400" b="1"/>
                <a:t>STUDENTE</a:t>
              </a:r>
            </a:p>
          </p:txBody>
        </p:sp>
        <p:sp>
          <p:nvSpPr>
            <p:cNvPr id="37894" name="Line 6"/>
            <p:cNvSpPr>
              <a:spLocks noChangeShapeType="1"/>
            </p:cNvSpPr>
            <p:nvPr/>
          </p:nvSpPr>
          <p:spPr bwMode="auto">
            <a:xfrm>
              <a:off x="3571" y="2448"/>
              <a:ext cx="0" cy="76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37895" name="Oval 7"/>
            <p:cNvSpPr>
              <a:spLocks noChangeArrowheads="1"/>
            </p:cNvSpPr>
            <p:nvPr/>
          </p:nvSpPr>
          <p:spPr bwMode="auto">
            <a:xfrm>
              <a:off x="3523" y="3216"/>
              <a:ext cx="96" cy="96"/>
            </a:xfrm>
            <a:prstGeom prst="ellips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7896" name="Text Box 8"/>
            <p:cNvSpPr txBox="1">
              <a:spLocks noChangeArrowheads="1"/>
            </p:cNvSpPr>
            <p:nvPr/>
          </p:nvSpPr>
          <p:spPr bwMode="auto">
            <a:xfrm>
              <a:off x="3621" y="3120"/>
              <a:ext cx="68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 sz="2400">
                  <a:solidFill>
                    <a:srgbClr val="00FFFF"/>
                  </a:solidFill>
                </a:rPr>
                <a:t>NOME</a:t>
              </a:r>
            </a:p>
          </p:txBody>
        </p:sp>
        <p:sp>
          <p:nvSpPr>
            <p:cNvPr id="37897" name="Line 9"/>
            <p:cNvSpPr>
              <a:spLocks noChangeShapeType="1"/>
            </p:cNvSpPr>
            <p:nvPr/>
          </p:nvSpPr>
          <p:spPr bwMode="auto">
            <a:xfrm>
              <a:off x="3859" y="2448"/>
              <a:ext cx="0" cy="576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37898" name="Oval 10"/>
            <p:cNvSpPr>
              <a:spLocks noChangeArrowheads="1"/>
            </p:cNvSpPr>
            <p:nvPr/>
          </p:nvSpPr>
          <p:spPr bwMode="auto">
            <a:xfrm>
              <a:off x="3811" y="3024"/>
              <a:ext cx="96" cy="96"/>
            </a:xfrm>
            <a:prstGeom prst="ellips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7899" name="Text Box 11"/>
            <p:cNvSpPr txBox="1">
              <a:spLocks noChangeArrowheads="1"/>
            </p:cNvSpPr>
            <p:nvPr/>
          </p:nvSpPr>
          <p:spPr bwMode="auto">
            <a:xfrm>
              <a:off x="3909" y="2928"/>
              <a:ext cx="86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 sz="2400">
                  <a:solidFill>
                    <a:srgbClr val="00FFFF"/>
                  </a:solidFill>
                </a:rPr>
                <a:t>Cognome</a:t>
              </a:r>
            </a:p>
          </p:txBody>
        </p:sp>
        <p:sp>
          <p:nvSpPr>
            <p:cNvPr id="37900" name="Line 12"/>
            <p:cNvSpPr>
              <a:spLocks noChangeShapeType="1"/>
            </p:cNvSpPr>
            <p:nvPr/>
          </p:nvSpPr>
          <p:spPr bwMode="auto">
            <a:xfrm>
              <a:off x="4147" y="2448"/>
              <a:ext cx="0" cy="384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37901" name="Oval 13"/>
            <p:cNvSpPr>
              <a:spLocks noChangeArrowheads="1"/>
            </p:cNvSpPr>
            <p:nvPr/>
          </p:nvSpPr>
          <p:spPr bwMode="auto">
            <a:xfrm>
              <a:off x="4099" y="2832"/>
              <a:ext cx="96" cy="96"/>
            </a:xfrm>
            <a:prstGeom prst="ellips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7902" name="Text Box 14"/>
            <p:cNvSpPr txBox="1">
              <a:spLocks noChangeArrowheads="1"/>
            </p:cNvSpPr>
            <p:nvPr/>
          </p:nvSpPr>
          <p:spPr bwMode="auto">
            <a:xfrm>
              <a:off x="4225" y="2736"/>
              <a:ext cx="86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 sz="2400">
                  <a:solidFill>
                    <a:srgbClr val="00FFFF"/>
                  </a:solidFill>
                </a:rPr>
                <a:t>Matricola</a:t>
              </a:r>
            </a:p>
          </p:txBody>
        </p:sp>
        <p:sp>
          <p:nvSpPr>
            <p:cNvPr id="37903" name="Line 15"/>
            <p:cNvSpPr>
              <a:spLocks noChangeShapeType="1"/>
            </p:cNvSpPr>
            <p:nvPr/>
          </p:nvSpPr>
          <p:spPr bwMode="auto">
            <a:xfrm>
              <a:off x="4483" y="2448"/>
              <a:ext cx="0" cy="192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37904" name="Oval 16"/>
            <p:cNvSpPr>
              <a:spLocks noChangeArrowheads="1"/>
            </p:cNvSpPr>
            <p:nvPr/>
          </p:nvSpPr>
          <p:spPr bwMode="auto">
            <a:xfrm>
              <a:off x="4435" y="2640"/>
              <a:ext cx="96" cy="96"/>
            </a:xfrm>
            <a:prstGeom prst="ellips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7905" name="Text Box 17"/>
            <p:cNvSpPr txBox="1">
              <a:spLocks noChangeArrowheads="1"/>
            </p:cNvSpPr>
            <p:nvPr/>
          </p:nvSpPr>
          <p:spPr bwMode="auto">
            <a:xfrm>
              <a:off x="4579" y="2544"/>
              <a:ext cx="105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 sz="2400">
                  <a:solidFill>
                    <a:srgbClr val="00FFFF"/>
                  </a:solidFill>
                </a:rPr>
                <a:t>DataNascita</a:t>
              </a:r>
            </a:p>
          </p:txBody>
        </p:sp>
      </p:grp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533400" y="76200"/>
            <a:ext cx="8077200" cy="762000"/>
          </a:xfrm>
          <a:prstGeom prst="rect">
            <a:avLst/>
          </a:prstGeom>
          <a:noFill/>
          <a:ln w="57150" cmpd="thickThin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/>
            <a:r>
              <a:rPr lang="en-US">
                <a:solidFill>
                  <a:srgbClr val="00FF00"/>
                </a:solidFill>
              </a:rPr>
              <a:t>Gli attributi</a:t>
            </a:r>
          </a:p>
        </p:txBody>
      </p:sp>
      <p:sp>
        <p:nvSpPr>
          <p:cNvPr id="37909" name="Text Box 21"/>
          <p:cNvSpPr txBox="1">
            <a:spLocks noChangeArrowheads="1"/>
          </p:cNvSpPr>
          <p:nvPr/>
        </p:nvSpPr>
        <p:spPr bwMode="auto">
          <a:xfrm>
            <a:off x="304800" y="2590800"/>
            <a:ext cx="8458200" cy="457200"/>
          </a:xfrm>
          <a:prstGeom prst="rect">
            <a:avLst/>
          </a:prstGeom>
          <a:noFill/>
          <a:ln w="57150" cmpd="thickThin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400">
                <a:solidFill>
                  <a:schemeClr val="bg1"/>
                </a:solidFill>
              </a:rPr>
              <a:t>Esempio: attributi di uno studente</a:t>
            </a:r>
          </a:p>
        </p:txBody>
      </p:sp>
      <p:sp>
        <p:nvSpPr>
          <p:cNvPr id="37910" name="Text Box 22"/>
          <p:cNvSpPr txBox="1">
            <a:spLocks noChangeArrowheads="1"/>
          </p:cNvSpPr>
          <p:nvPr/>
        </p:nvSpPr>
        <p:spPr bwMode="auto">
          <a:xfrm>
            <a:off x="304800" y="3429000"/>
            <a:ext cx="5562600" cy="457200"/>
          </a:xfrm>
          <a:prstGeom prst="rect">
            <a:avLst/>
          </a:prstGeom>
          <a:noFill/>
          <a:ln w="57150" cmpd="thickThin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400">
                <a:solidFill>
                  <a:schemeClr val="bg1"/>
                </a:solidFill>
              </a:rPr>
              <a:t>Nome </a:t>
            </a:r>
            <a:r>
              <a:rPr lang="it-IT" sz="2400">
                <a:solidFill>
                  <a:schemeClr val="bg1"/>
                </a:solidFill>
                <a:cs typeface="Times New Roman" charset="0"/>
                <a:sym typeface="Symbol" pitchFamily="18" charset="2"/>
              </a:rPr>
              <a:t></a:t>
            </a:r>
            <a:r>
              <a:rPr lang="it-IT" sz="2400">
                <a:solidFill>
                  <a:schemeClr val="bg1"/>
                </a:solidFill>
                <a:cs typeface="Times New Roman" charset="0"/>
              </a:rPr>
              <a:t>{fabio, Antonio,ecc…}</a:t>
            </a:r>
          </a:p>
        </p:txBody>
      </p:sp>
      <p:sp>
        <p:nvSpPr>
          <p:cNvPr id="37912" name="Text Box 24"/>
          <p:cNvSpPr txBox="1">
            <a:spLocks noChangeArrowheads="1"/>
          </p:cNvSpPr>
          <p:nvPr/>
        </p:nvSpPr>
        <p:spPr bwMode="auto">
          <a:xfrm>
            <a:off x="533400" y="5807075"/>
            <a:ext cx="8382000" cy="822325"/>
          </a:xfrm>
          <a:prstGeom prst="rect">
            <a:avLst/>
          </a:prstGeom>
          <a:solidFill>
            <a:srgbClr val="000099"/>
          </a:solidFill>
          <a:ln w="57150" cmpd="thickThin">
            <a:noFill/>
            <a:miter lim="800000"/>
            <a:headEnd/>
            <a:tailEnd/>
          </a:ln>
          <a:effectLst>
            <a:prstShdw prst="shdw17" dist="17961" dir="2700000">
              <a:srgbClr val="000099">
                <a:gamma/>
                <a:shade val="60000"/>
                <a:invGamma/>
              </a:srgbClr>
            </a:prstShdw>
          </a:effectLst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400">
                <a:solidFill>
                  <a:srgbClr val="FEF76C"/>
                </a:solidFill>
              </a:rPr>
              <a:t>Oss. Età deriva da Data Nascita =&gt; definire </a:t>
            </a:r>
            <a:r>
              <a:rPr lang="it-IT" sz="2400" u="sng">
                <a:solidFill>
                  <a:srgbClr val="FEF76C"/>
                </a:solidFill>
              </a:rPr>
              <a:t>solo gli attributi elementari</a:t>
            </a:r>
            <a:r>
              <a:rPr lang="it-IT" sz="2400">
                <a:solidFill>
                  <a:srgbClr val="FEF76C"/>
                </a:solidFill>
              </a:rPr>
              <a:t> e </a:t>
            </a:r>
            <a:r>
              <a:rPr lang="it-IT" sz="2400" u="sng">
                <a:solidFill>
                  <a:srgbClr val="FEF76C"/>
                </a:solidFill>
              </a:rPr>
              <a:t>non quelli derivati</a:t>
            </a:r>
          </a:p>
        </p:txBody>
      </p:sp>
      <p:sp>
        <p:nvSpPr>
          <p:cNvPr id="37913" name="Rectangle 25"/>
          <p:cNvSpPr>
            <a:spLocks noChangeArrowheads="1"/>
          </p:cNvSpPr>
          <p:nvPr/>
        </p:nvSpPr>
        <p:spPr bwMode="auto">
          <a:xfrm>
            <a:off x="304800" y="4495800"/>
            <a:ext cx="2916238" cy="457200"/>
          </a:xfrm>
          <a:prstGeom prst="rect">
            <a:avLst/>
          </a:prstGeom>
          <a:noFill/>
          <a:ln w="57150" cmpd="thickThin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it-IT" sz="2400">
                <a:solidFill>
                  <a:schemeClr val="bg1"/>
                </a:solidFill>
                <a:cs typeface="Times New Roman" charset="0"/>
              </a:rPr>
              <a:t>Data Nascita </a:t>
            </a:r>
            <a:r>
              <a:rPr lang="it-IT" sz="2400">
                <a:solidFill>
                  <a:schemeClr val="bg1"/>
                </a:solidFill>
                <a:cs typeface="Times New Roman" charset="0"/>
                <a:sym typeface="Symbol" pitchFamily="18" charset="2"/>
              </a:rPr>
              <a:t> </a:t>
            </a:r>
            <a:r>
              <a:rPr lang="it-IT" sz="2400">
                <a:solidFill>
                  <a:schemeClr val="bg1"/>
                </a:solidFill>
                <a:cs typeface="Times New Roman" charset="0"/>
              </a:rPr>
              <a:t>{date}</a:t>
            </a:r>
          </a:p>
        </p:txBody>
      </p:sp>
      <p:sp>
        <p:nvSpPr>
          <p:cNvPr id="37914" name="Rectangle 26"/>
          <p:cNvSpPr>
            <a:spLocks noChangeArrowheads="1"/>
          </p:cNvSpPr>
          <p:nvPr/>
        </p:nvSpPr>
        <p:spPr bwMode="auto">
          <a:xfrm>
            <a:off x="304800" y="4184650"/>
            <a:ext cx="3608388" cy="457200"/>
          </a:xfrm>
          <a:prstGeom prst="rect">
            <a:avLst/>
          </a:prstGeom>
          <a:noFill/>
          <a:ln w="57150" cmpd="thickThin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it-IT" sz="2400">
                <a:solidFill>
                  <a:schemeClr val="bg1"/>
                </a:solidFill>
                <a:cs typeface="Times New Roman" charset="0"/>
              </a:rPr>
              <a:t>Matricola </a:t>
            </a:r>
            <a:r>
              <a:rPr lang="it-IT" sz="2400">
                <a:solidFill>
                  <a:schemeClr val="bg1"/>
                </a:solidFill>
                <a:cs typeface="Times New Roman" charset="0"/>
                <a:sym typeface="Symbol" pitchFamily="18" charset="2"/>
              </a:rPr>
              <a:t> </a:t>
            </a:r>
            <a:r>
              <a:rPr lang="it-IT" sz="2400">
                <a:solidFill>
                  <a:schemeClr val="bg1"/>
                </a:solidFill>
                <a:cs typeface="Times New Roman" charset="0"/>
              </a:rPr>
              <a:t>{numeri interi}</a:t>
            </a:r>
          </a:p>
        </p:txBody>
      </p:sp>
      <p:sp>
        <p:nvSpPr>
          <p:cNvPr id="37915" name="Rectangle 27"/>
          <p:cNvSpPr>
            <a:spLocks noChangeArrowheads="1"/>
          </p:cNvSpPr>
          <p:nvPr/>
        </p:nvSpPr>
        <p:spPr bwMode="auto">
          <a:xfrm>
            <a:off x="304800" y="3810000"/>
            <a:ext cx="5235575" cy="457200"/>
          </a:xfrm>
          <a:prstGeom prst="rect">
            <a:avLst/>
          </a:prstGeom>
          <a:noFill/>
          <a:ln w="57150" cmpd="thickThin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it-IT" sz="2400">
                <a:solidFill>
                  <a:schemeClr val="bg1"/>
                </a:solidFill>
                <a:cs typeface="Times New Roman" charset="0"/>
              </a:rPr>
              <a:t>Cogn</a:t>
            </a:r>
            <a:r>
              <a:rPr lang="it-IT" sz="2400">
                <a:solidFill>
                  <a:schemeClr val="bg1"/>
                </a:solidFill>
              </a:rPr>
              <a:t>ome </a:t>
            </a:r>
            <a:r>
              <a:rPr lang="it-IT" sz="2400">
                <a:solidFill>
                  <a:schemeClr val="bg1"/>
                </a:solidFill>
                <a:cs typeface="Times New Roman" charset="0"/>
                <a:sym typeface="Symbol" pitchFamily="18" charset="2"/>
              </a:rPr>
              <a:t></a:t>
            </a:r>
            <a:r>
              <a:rPr lang="it-IT" sz="2400">
                <a:solidFill>
                  <a:schemeClr val="bg1"/>
                </a:solidFill>
                <a:cs typeface="Times New Roman" charset="0"/>
              </a:rPr>
              <a:t>{Maldini, Del Piero,Vieri…}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79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9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79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79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9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79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9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79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79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79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7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7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79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79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79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79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09" grpId="0" autoUpdateAnimBg="0"/>
      <p:bldP spid="37910" grpId="0" autoUpdateAnimBg="0"/>
      <p:bldP spid="37912" grpId="0" animBg="1" autoUpdateAnimBg="0"/>
      <p:bldP spid="37913" grpId="0" autoUpdateAnimBg="0"/>
      <p:bldP spid="37914" grpId="0" autoUpdateAnimBg="0"/>
      <p:bldP spid="37915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441325" y="1905000"/>
            <a:ext cx="8474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just"/>
            <a:endParaRPr lang="it-IT" sz="2400"/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212725" y="1098550"/>
            <a:ext cx="87788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it-IT" sz="2400" i="1">
                <a:solidFill>
                  <a:schemeClr val="bg1"/>
                </a:solidFill>
              </a:rPr>
              <a:t>Nel caso del formalismo con il rombo</a:t>
            </a:r>
            <a:r>
              <a:rPr lang="it-IT" sz="2400">
                <a:solidFill>
                  <a:schemeClr val="bg1"/>
                </a:solidFill>
              </a:rPr>
              <a:t> si possono rappresentare gli attributi dell’associazione:</a:t>
            </a:r>
          </a:p>
        </p:txBody>
      </p:sp>
      <p:sp>
        <p:nvSpPr>
          <p:cNvPr id="38930" name="AutoShape 18"/>
          <p:cNvSpPr>
            <a:spLocks noChangeArrowheads="1"/>
          </p:cNvSpPr>
          <p:nvPr/>
        </p:nvSpPr>
        <p:spPr bwMode="auto">
          <a:xfrm>
            <a:off x="457200" y="2286000"/>
            <a:ext cx="2590800" cy="11430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 b="1"/>
          </a:p>
          <a:p>
            <a:pPr algn="ctr"/>
            <a:r>
              <a:rPr lang="it-IT" sz="2400" b="1"/>
              <a:t>PERSONA</a:t>
            </a:r>
          </a:p>
          <a:p>
            <a:pPr algn="ctr"/>
            <a:endParaRPr lang="it-IT" sz="2400" b="1"/>
          </a:p>
        </p:txBody>
      </p:sp>
      <p:sp>
        <p:nvSpPr>
          <p:cNvPr id="38931" name="AutoShape 19"/>
          <p:cNvSpPr>
            <a:spLocks noChangeArrowheads="1"/>
          </p:cNvSpPr>
          <p:nvPr/>
        </p:nvSpPr>
        <p:spPr bwMode="auto">
          <a:xfrm>
            <a:off x="6172200" y="2286000"/>
            <a:ext cx="2590800" cy="11430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t-IT" sz="2400" b="1"/>
              <a:t>AUTOMOBILE</a:t>
            </a:r>
          </a:p>
        </p:txBody>
      </p:sp>
      <p:sp>
        <p:nvSpPr>
          <p:cNvPr id="38932" name="AutoShape 20"/>
          <p:cNvSpPr>
            <a:spLocks noChangeArrowheads="1"/>
          </p:cNvSpPr>
          <p:nvPr/>
        </p:nvSpPr>
        <p:spPr bwMode="auto">
          <a:xfrm>
            <a:off x="3810000" y="2286000"/>
            <a:ext cx="1524000" cy="1066800"/>
          </a:xfrm>
          <a:prstGeom prst="flowChartDecision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8933" name="Text Box 21"/>
          <p:cNvSpPr txBox="1">
            <a:spLocks noChangeArrowheads="1"/>
          </p:cNvSpPr>
          <p:nvPr/>
        </p:nvSpPr>
        <p:spPr bwMode="auto">
          <a:xfrm>
            <a:off x="3962400" y="2590800"/>
            <a:ext cx="1284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2400" b="1"/>
              <a:t>Possiede</a:t>
            </a:r>
          </a:p>
        </p:txBody>
      </p:sp>
      <p:sp>
        <p:nvSpPr>
          <p:cNvPr id="38934" name="Line 22"/>
          <p:cNvSpPr>
            <a:spLocks noChangeShapeType="1"/>
          </p:cNvSpPr>
          <p:nvPr/>
        </p:nvSpPr>
        <p:spPr bwMode="auto">
          <a:xfrm>
            <a:off x="5334000" y="2819400"/>
            <a:ext cx="838200" cy="0"/>
          </a:xfrm>
          <a:prstGeom prst="line">
            <a:avLst/>
          </a:prstGeom>
          <a:noFill/>
          <a:ln w="22225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38935" name="Line 23"/>
          <p:cNvSpPr>
            <a:spLocks noChangeShapeType="1"/>
          </p:cNvSpPr>
          <p:nvPr/>
        </p:nvSpPr>
        <p:spPr bwMode="auto">
          <a:xfrm>
            <a:off x="3048000" y="2819400"/>
            <a:ext cx="762000" cy="0"/>
          </a:xfrm>
          <a:prstGeom prst="line">
            <a:avLst/>
          </a:prstGeom>
          <a:noFill/>
          <a:ln w="22225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38936" name="Line 24"/>
          <p:cNvSpPr>
            <a:spLocks noChangeShapeType="1"/>
          </p:cNvSpPr>
          <p:nvPr/>
        </p:nvSpPr>
        <p:spPr bwMode="auto">
          <a:xfrm flipH="1">
            <a:off x="3657600" y="3124200"/>
            <a:ext cx="533400" cy="5334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38937" name="Oval 25"/>
          <p:cNvSpPr>
            <a:spLocks noChangeArrowheads="1"/>
          </p:cNvSpPr>
          <p:nvPr/>
        </p:nvSpPr>
        <p:spPr bwMode="auto">
          <a:xfrm>
            <a:off x="3505200" y="3657600"/>
            <a:ext cx="152400" cy="152400"/>
          </a:xfrm>
          <a:prstGeom prst="ellips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8940" name="Oval 28"/>
          <p:cNvSpPr>
            <a:spLocks noChangeArrowheads="1"/>
          </p:cNvSpPr>
          <p:nvPr/>
        </p:nvSpPr>
        <p:spPr bwMode="auto">
          <a:xfrm>
            <a:off x="5486400" y="3657600"/>
            <a:ext cx="152400" cy="152400"/>
          </a:xfrm>
          <a:prstGeom prst="ellips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8941" name="Line 29"/>
          <p:cNvSpPr>
            <a:spLocks noChangeShapeType="1"/>
          </p:cNvSpPr>
          <p:nvPr/>
        </p:nvSpPr>
        <p:spPr bwMode="auto">
          <a:xfrm>
            <a:off x="4953000" y="3124200"/>
            <a:ext cx="533400" cy="5334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38942" name="Text Box 30"/>
          <p:cNvSpPr txBox="1">
            <a:spLocks noChangeArrowheads="1"/>
          </p:cNvSpPr>
          <p:nvPr/>
        </p:nvSpPr>
        <p:spPr bwMode="auto">
          <a:xfrm>
            <a:off x="2514600" y="3733800"/>
            <a:ext cx="1858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2400">
                <a:solidFill>
                  <a:srgbClr val="00FFFF"/>
                </a:solidFill>
              </a:rPr>
              <a:t>DataAcquisto</a:t>
            </a:r>
          </a:p>
        </p:txBody>
      </p:sp>
      <p:sp>
        <p:nvSpPr>
          <p:cNvPr id="38943" name="Text Box 31"/>
          <p:cNvSpPr txBox="1">
            <a:spLocks noChangeArrowheads="1"/>
          </p:cNvSpPr>
          <p:nvPr/>
        </p:nvSpPr>
        <p:spPr bwMode="auto">
          <a:xfrm>
            <a:off x="4876800" y="3733800"/>
            <a:ext cx="2112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2400">
                <a:solidFill>
                  <a:srgbClr val="00FFFF"/>
                </a:solidFill>
              </a:rPr>
              <a:t>PrezzoAcquisto</a:t>
            </a:r>
          </a:p>
        </p:txBody>
      </p:sp>
      <p:sp>
        <p:nvSpPr>
          <p:cNvPr id="38944" name="Text Box 32"/>
          <p:cNvSpPr txBox="1">
            <a:spLocks noChangeArrowheads="1"/>
          </p:cNvSpPr>
          <p:nvPr/>
        </p:nvSpPr>
        <p:spPr bwMode="auto">
          <a:xfrm>
            <a:off x="228600" y="4679950"/>
            <a:ext cx="87788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it-IT" sz="2400">
                <a:solidFill>
                  <a:schemeClr val="bg1"/>
                </a:solidFill>
              </a:rPr>
              <a:t>Gli attributi </a:t>
            </a:r>
            <a:r>
              <a:rPr lang="it-IT" sz="2400" i="1">
                <a:solidFill>
                  <a:schemeClr val="bg1"/>
                </a:solidFill>
              </a:rPr>
              <a:t>DataAcquisto</a:t>
            </a:r>
            <a:r>
              <a:rPr lang="it-IT" sz="2400">
                <a:solidFill>
                  <a:schemeClr val="bg1"/>
                </a:solidFill>
              </a:rPr>
              <a:t> e </a:t>
            </a:r>
            <a:r>
              <a:rPr lang="it-IT" sz="2400" i="1">
                <a:solidFill>
                  <a:schemeClr val="bg1"/>
                </a:solidFill>
              </a:rPr>
              <a:t>PrezzoAcquisto</a:t>
            </a:r>
            <a:r>
              <a:rPr lang="it-IT" sz="2400">
                <a:solidFill>
                  <a:schemeClr val="bg1"/>
                </a:solidFill>
              </a:rPr>
              <a:t> non sono attributi né dell’entità </a:t>
            </a:r>
            <a:r>
              <a:rPr lang="it-IT" sz="2400" i="1">
                <a:solidFill>
                  <a:srgbClr val="00FFFF"/>
                </a:solidFill>
              </a:rPr>
              <a:t>Persona</a:t>
            </a:r>
            <a:r>
              <a:rPr lang="it-IT" sz="2400">
                <a:solidFill>
                  <a:schemeClr val="bg1"/>
                </a:solidFill>
              </a:rPr>
              <a:t>, né dell’entità </a:t>
            </a:r>
            <a:r>
              <a:rPr lang="it-IT" sz="2400" i="1">
                <a:solidFill>
                  <a:srgbClr val="00FFFF"/>
                </a:solidFill>
              </a:rPr>
              <a:t>Automobile</a:t>
            </a:r>
            <a:r>
              <a:rPr lang="it-IT" sz="2400">
                <a:solidFill>
                  <a:schemeClr val="bg1"/>
                </a:solidFill>
              </a:rPr>
              <a:t>, </a:t>
            </a:r>
          </a:p>
          <a:p>
            <a:pPr algn="just"/>
            <a:r>
              <a:rPr lang="it-IT" sz="2400">
                <a:solidFill>
                  <a:schemeClr val="bg1"/>
                </a:solidFill>
              </a:rPr>
              <a:t>=&gt; sono attributi dell’associazione tra le due entità. </a:t>
            </a:r>
          </a:p>
        </p:txBody>
      </p:sp>
      <p:sp>
        <p:nvSpPr>
          <p:cNvPr id="38945" name="Rectangle 33"/>
          <p:cNvSpPr>
            <a:spLocks noChangeArrowheads="1"/>
          </p:cNvSpPr>
          <p:nvPr/>
        </p:nvSpPr>
        <p:spPr bwMode="auto">
          <a:xfrm>
            <a:off x="533400" y="76200"/>
            <a:ext cx="8077200" cy="762000"/>
          </a:xfrm>
          <a:prstGeom prst="rect">
            <a:avLst/>
          </a:prstGeom>
          <a:noFill/>
          <a:ln w="57150" cmpd="thickThin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/>
            <a:r>
              <a:rPr lang="en-US">
                <a:solidFill>
                  <a:srgbClr val="00FF00"/>
                </a:solidFill>
              </a:rPr>
              <a:t>Gli attributi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212725" y="990600"/>
            <a:ext cx="87788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it-IT" sz="2400" i="1">
                <a:solidFill>
                  <a:schemeClr val="bg1"/>
                </a:solidFill>
              </a:rPr>
              <a:t>Si indica con il termine </a:t>
            </a:r>
            <a:r>
              <a:rPr lang="it-IT" sz="2400" b="1" i="1">
                <a:solidFill>
                  <a:srgbClr val="FDF109"/>
                </a:solidFill>
              </a:rPr>
              <a:t>chiave</a:t>
            </a:r>
            <a:r>
              <a:rPr lang="it-IT" sz="2400" i="1">
                <a:solidFill>
                  <a:schemeClr val="bg1"/>
                </a:solidFill>
              </a:rPr>
              <a:t> o </a:t>
            </a:r>
            <a:r>
              <a:rPr lang="it-IT" sz="2400" b="1" i="1">
                <a:solidFill>
                  <a:srgbClr val="FDF109"/>
                </a:solidFill>
              </a:rPr>
              <a:t>chiave</a:t>
            </a:r>
            <a:r>
              <a:rPr lang="it-IT" sz="2400" i="1">
                <a:solidFill>
                  <a:srgbClr val="FDF109"/>
                </a:solidFill>
              </a:rPr>
              <a:t> </a:t>
            </a:r>
            <a:r>
              <a:rPr lang="it-IT" sz="2400" b="1" i="1">
                <a:solidFill>
                  <a:srgbClr val="FDF109"/>
                </a:solidFill>
              </a:rPr>
              <a:t>primaria</a:t>
            </a:r>
            <a:r>
              <a:rPr lang="it-IT" sz="2400" i="1">
                <a:solidFill>
                  <a:schemeClr val="bg1"/>
                </a:solidFill>
              </a:rPr>
              <a:t> (</a:t>
            </a:r>
            <a:r>
              <a:rPr lang="it-IT" sz="2400" i="1">
                <a:solidFill>
                  <a:srgbClr val="FDF109"/>
                </a:solidFill>
              </a:rPr>
              <a:t>primary key</a:t>
            </a:r>
            <a:r>
              <a:rPr lang="it-IT" sz="2400" i="1">
                <a:solidFill>
                  <a:schemeClr val="bg1"/>
                </a:solidFill>
              </a:rPr>
              <a:t>) l’insieme di </a:t>
            </a:r>
            <a:r>
              <a:rPr lang="it-IT" sz="2400" i="1" u="sng">
                <a:solidFill>
                  <a:schemeClr val="bg1"/>
                </a:solidFill>
              </a:rPr>
              <a:t>uno o più attributi</a:t>
            </a:r>
            <a:r>
              <a:rPr lang="it-IT" sz="2400" i="1">
                <a:solidFill>
                  <a:schemeClr val="bg1"/>
                </a:solidFill>
              </a:rPr>
              <a:t> </a:t>
            </a:r>
            <a:r>
              <a:rPr lang="it-IT" sz="2400" i="1" u="sng">
                <a:solidFill>
                  <a:schemeClr val="bg1"/>
                </a:solidFill>
              </a:rPr>
              <a:t>che consentono di distinguere un’istanza dall’altra</a:t>
            </a:r>
            <a:r>
              <a:rPr lang="it-IT" sz="2400" i="1">
                <a:solidFill>
                  <a:schemeClr val="bg1"/>
                </a:solidFill>
              </a:rPr>
              <a:t> per la stessa entità</a:t>
            </a:r>
            <a:r>
              <a:rPr lang="it-IT" sz="2400">
                <a:solidFill>
                  <a:schemeClr val="bg1"/>
                </a:solidFill>
              </a:rPr>
              <a:t>.</a:t>
            </a:r>
          </a:p>
        </p:txBody>
      </p:sp>
      <p:grpSp>
        <p:nvGrpSpPr>
          <p:cNvPr id="39985" name="Group 49"/>
          <p:cNvGrpSpPr>
            <a:grpSpLocks/>
          </p:cNvGrpSpPr>
          <p:nvPr/>
        </p:nvGrpSpPr>
        <p:grpSpPr bwMode="auto">
          <a:xfrm>
            <a:off x="5105400" y="4572000"/>
            <a:ext cx="2905125" cy="1905000"/>
            <a:chOff x="3402" y="2928"/>
            <a:chExt cx="1830" cy="1200"/>
          </a:xfrm>
        </p:grpSpPr>
        <p:sp>
          <p:nvSpPr>
            <p:cNvPr id="39954" name="AutoShape 18"/>
            <p:cNvSpPr>
              <a:spLocks noChangeArrowheads="1"/>
            </p:cNvSpPr>
            <p:nvPr/>
          </p:nvSpPr>
          <p:spPr bwMode="auto">
            <a:xfrm>
              <a:off x="3402" y="2928"/>
              <a:ext cx="1632" cy="432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it-IT" sz="2400" b="1"/>
                <a:t>PRODOTTO</a:t>
              </a:r>
            </a:p>
          </p:txBody>
        </p:sp>
        <p:sp>
          <p:nvSpPr>
            <p:cNvPr id="39956" name="Oval 20"/>
            <p:cNvSpPr>
              <a:spLocks noChangeArrowheads="1"/>
            </p:cNvSpPr>
            <p:nvPr/>
          </p:nvSpPr>
          <p:spPr bwMode="auto">
            <a:xfrm>
              <a:off x="3786" y="3936"/>
              <a:ext cx="96" cy="96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9957" name="Text Box 21"/>
            <p:cNvSpPr txBox="1">
              <a:spLocks noChangeArrowheads="1"/>
            </p:cNvSpPr>
            <p:nvPr/>
          </p:nvSpPr>
          <p:spPr bwMode="auto">
            <a:xfrm>
              <a:off x="3882" y="3840"/>
              <a:ext cx="65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 sz="2400" u="sng">
                  <a:solidFill>
                    <a:srgbClr val="00FFFF"/>
                  </a:solidFill>
                </a:rPr>
                <a:t>Codice</a:t>
              </a:r>
            </a:p>
          </p:txBody>
        </p:sp>
        <p:sp>
          <p:nvSpPr>
            <p:cNvPr id="39958" name="Line 22"/>
            <p:cNvSpPr>
              <a:spLocks noChangeShapeType="1"/>
            </p:cNvSpPr>
            <p:nvPr/>
          </p:nvSpPr>
          <p:spPr bwMode="auto">
            <a:xfrm>
              <a:off x="3834" y="3360"/>
              <a:ext cx="0" cy="576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39961" name="Line 25"/>
            <p:cNvSpPr>
              <a:spLocks noChangeShapeType="1"/>
            </p:cNvSpPr>
            <p:nvPr/>
          </p:nvSpPr>
          <p:spPr bwMode="auto">
            <a:xfrm>
              <a:off x="4122" y="3360"/>
              <a:ext cx="0" cy="384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39962" name="Oval 26"/>
            <p:cNvSpPr>
              <a:spLocks noChangeArrowheads="1"/>
            </p:cNvSpPr>
            <p:nvPr/>
          </p:nvSpPr>
          <p:spPr bwMode="auto">
            <a:xfrm>
              <a:off x="4074" y="3744"/>
              <a:ext cx="96" cy="96"/>
            </a:xfrm>
            <a:prstGeom prst="ellips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9963" name="Text Box 27"/>
            <p:cNvSpPr txBox="1">
              <a:spLocks noChangeArrowheads="1"/>
            </p:cNvSpPr>
            <p:nvPr/>
          </p:nvSpPr>
          <p:spPr bwMode="auto">
            <a:xfrm>
              <a:off x="4200" y="3648"/>
              <a:ext cx="103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 sz="2400">
                  <a:solidFill>
                    <a:srgbClr val="00FFFF"/>
                  </a:solidFill>
                </a:rPr>
                <a:t>Descrizione</a:t>
              </a:r>
            </a:p>
          </p:txBody>
        </p:sp>
        <p:sp>
          <p:nvSpPr>
            <p:cNvPr id="39964" name="Line 28"/>
            <p:cNvSpPr>
              <a:spLocks noChangeShapeType="1"/>
            </p:cNvSpPr>
            <p:nvPr/>
          </p:nvSpPr>
          <p:spPr bwMode="auto">
            <a:xfrm>
              <a:off x="4458" y="3360"/>
              <a:ext cx="0" cy="192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39965" name="Oval 29"/>
            <p:cNvSpPr>
              <a:spLocks noChangeArrowheads="1"/>
            </p:cNvSpPr>
            <p:nvPr/>
          </p:nvSpPr>
          <p:spPr bwMode="auto">
            <a:xfrm>
              <a:off x="4410" y="3552"/>
              <a:ext cx="96" cy="96"/>
            </a:xfrm>
            <a:prstGeom prst="ellips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9966" name="Text Box 30"/>
            <p:cNvSpPr txBox="1">
              <a:spLocks noChangeArrowheads="1"/>
            </p:cNvSpPr>
            <p:nvPr/>
          </p:nvSpPr>
          <p:spPr bwMode="auto">
            <a:xfrm>
              <a:off x="4554" y="3456"/>
              <a:ext cx="63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 sz="2400">
                  <a:solidFill>
                    <a:srgbClr val="00FFFF"/>
                  </a:solidFill>
                </a:rPr>
                <a:t>Prezzo</a:t>
              </a:r>
            </a:p>
          </p:txBody>
        </p:sp>
      </p:grpSp>
      <p:sp>
        <p:nvSpPr>
          <p:cNvPr id="39967" name="Rectangle 31"/>
          <p:cNvSpPr>
            <a:spLocks noChangeArrowheads="1"/>
          </p:cNvSpPr>
          <p:nvPr/>
        </p:nvSpPr>
        <p:spPr bwMode="auto">
          <a:xfrm>
            <a:off x="533400" y="76200"/>
            <a:ext cx="8077200" cy="762000"/>
          </a:xfrm>
          <a:prstGeom prst="rect">
            <a:avLst/>
          </a:prstGeom>
          <a:noFill/>
          <a:ln w="57150" cmpd="thickThin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/>
            <a:r>
              <a:rPr lang="en-US">
                <a:solidFill>
                  <a:srgbClr val="00FF00"/>
                </a:solidFill>
              </a:rPr>
              <a:t>Gli attributi</a:t>
            </a:r>
          </a:p>
        </p:txBody>
      </p:sp>
      <p:sp>
        <p:nvSpPr>
          <p:cNvPr id="39969" name="Rectangle 33"/>
          <p:cNvSpPr>
            <a:spLocks noChangeArrowheads="1"/>
          </p:cNvSpPr>
          <p:nvPr/>
        </p:nvSpPr>
        <p:spPr bwMode="auto">
          <a:xfrm>
            <a:off x="152400" y="2286000"/>
            <a:ext cx="8686800" cy="822325"/>
          </a:xfrm>
          <a:prstGeom prst="rect">
            <a:avLst/>
          </a:prstGeom>
          <a:noFill/>
          <a:ln w="57150" cmpd="thickThin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400">
                <a:solidFill>
                  <a:schemeClr val="bg1"/>
                </a:solidFill>
              </a:rPr>
              <a:t>Nella descrizione grafica, gli attributi chiave vengono sottolineati (oppure se ne colora il cerchietto)</a:t>
            </a:r>
          </a:p>
        </p:txBody>
      </p:sp>
      <p:sp>
        <p:nvSpPr>
          <p:cNvPr id="39970" name="Rectangle 34"/>
          <p:cNvSpPr>
            <a:spLocks noChangeArrowheads="1"/>
          </p:cNvSpPr>
          <p:nvPr/>
        </p:nvSpPr>
        <p:spPr bwMode="auto">
          <a:xfrm>
            <a:off x="152400" y="3733800"/>
            <a:ext cx="2590800" cy="457200"/>
          </a:xfrm>
          <a:prstGeom prst="rect">
            <a:avLst/>
          </a:prstGeom>
          <a:noFill/>
          <a:ln w="57150" cmpd="thickThin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400">
                <a:solidFill>
                  <a:srgbClr val="FEF76C"/>
                </a:solidFill>
              </a:rPr>
              <a:t>Esempi:</a:t>
            </a:r>
          </a:p>
        </p:txBody>
      </p:sp>
      <p:grpSp>
        <p:nvGrpSpPr>
          <p:cNvPr id="39971" name="Group 35"/>
          <p:cNvGrpSpPr>
            <a:grpSpLocks/>
          </p:cNvGrpSpPr>
          <p:nvPr/>
        </p:nvGrpSpPr>
        <p:grpSpPr bwMode="auto">
          <a:xfrm>
            <a:off x="1219200" y="4572000"/>
            <a:ext cx="3263900" cy="1866900"/>
            <a:chOff x="3427" y="1920"/>
            <a:chExt cx="2362" cy="1589"/>
          </a:xfrm>
        </p:grpSpPr>
        <p:sp>
          <p:nvSpPr>
            <p:cNvPr id="39972" name="AutoShape 36"/>
            <p:cNvSpPr>
              <a:spLocks noChangeArrowheads="1"/>
            </p:cNvSpPr>
            <p:nvPr/>
          </p:nvSpPr>
          <p:spPr bwMode="auto">
            <a:xfrm>
              <a:off x="3427" y="1920"/>
              <a:ext cx="1632" cy="528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it-IT" sz="2400" b="1"/>
                <a:t>STUDENTE</a:t>
              </a:r>
            </a:p>
          </p:txBody>
        </p:sp>
        <p:sp>
          <p:nvSpPr>
            <p:cNvPr id="39973" name="Line 37"/>
            <p:cNvSpPr>
              <a:spLocks noChangeShapeType="1"/>
            </p:cNvSpPr>
            <p:nvPr/>
          </p:nvSpPr>
          <p:spPr bwMode="auto">
            <a:xfrm>
              <a:off x="3571" y="2448"/>
              <a:ext cx="0" cy="76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39974" name="Oval 38"/>
            <p:cNvSpPr>
              <a:spLocks noChangeArrowheads="1"/>
            </p:cNvSpPr>
            <p:nvPr/>
          </p:nvSpPr>
          <p:spPr bwMode="auto">
            <a:xfrm>
              <a:off x="3523" y="3216"/>
              <a:ext cx="96" cy="96"/>
            </a:xfrm>
            <a:prstGeom prst="ellips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9975" name="Text Box 39"/>
            <p:cNvSpPr txBox="1">
              <a:spLocks noChangeArrowheads="1"/>
            </p:cNvSpPr>
            <p:nvPr/>
          </p:nvSpPr>
          <p:spPr bwMode="auto">
            <a:xfrm>
              <a:off x="3621" y="3120"/>
              <a:ext cx="784" cy="3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 sz="2400">
                  <a:solidFill>
                    <a:srgbClr val="00FFFF"/>
                  </a:solidFill>
                </a:rPr>
                <a:t>NOME</a:t>
              </a:r>
            </a:p>
          </p:txBody>
        </p:sp>
        <p:sp>
          <p:nvSpPr>
            <p:cNvPr id="39976" name="Line 40"/>
            <p:cNvSpPr>
              <a:spLocks noChangeShapeType="1"/>
            </p:cNvSpPr>
            <p:nvPr/>
          </p:nvSpPr>
          <p:spPr bwMode="auto">
            <a:xfrm>
              <a:off x="3859" y="2448"/>
              <a:ext cx="0" cy="576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39977" name="Oval 41"/>
            <p:cNvSpPr>
              <a:spLocks noChangeArrowheads="1"/>
            </p:cNvSpPr>
            <p:nvPr/>
          </p:nvSpPr>
          <p:spPr bwMode="auto">
            <a:xfrm>
              <a:off x="3811" y="3024"/>
              <a:ext cx="96" cy="96"/>
            </a:xfrm>
            <a:prstGeom prst="ellips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9978" name="Text Box 42"/>
            <p:cNvSpPr txBox="1">
              <a:spLocks noChangeArrowheads="1"/>
            </p:cNvSpPr>
            <p:nvPr/>
          </p:nvSpPr>
          <p:spPr bwMode="auto">
            <a:xfrm>
              <a:off x="3910" y="2928"/>
              <a:ext cx="990" cy="3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 sz="2400">
                  <a:solidFill>
                    <a:srgbClr val="00FFFF"/>
                  </a:solidFill>
                </a:rPr>
                <a:t>Cognome</a:t>
              </a:r>
            </a:p>
          </p:txBody>
        </p:sp>
        <p:sp>
          <p:nvSpPr>
            <p:cNvPr id="39979" name="Line 43"/>
            <p:cNvSpPr>
              <a:spLocks noChangeShapeType="1"/>
            </p:cNvSpPr>
            <p:nvPr/>
          </p:nvSpPr>
          <p:spPr bwMode="auto">
            <a:xfrm>
              <a:off x="4147" y="2448"/>
              <a:ext cx="0" cy="384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39980" name="Oval 44"/>
            <p:cNvSpPr>
              <a:spLocks noChangeArrowheads="1"/>
            </p:cNvSpPr>
            <p:nvPr/>
          </p:nvSpPr>
          <p:spPr bwMode="auto">
            <a:xfrm>
              <a:off x="4099" y="2832"/>
              <a:ext cx="96" cy="96"/>
            </a:xfrm>
            <a:prstGeom prst="ellips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9981" name="Text Box 45"/>
            <p:cNvSpPr txBox="1">
              <a:spLocks noChangeArrowheads="1"/>
            </p:cNvSpPr>
            <p:nvPr/>
          </p:nvSpPr>
          <p:spPr bwMode="auto">
            <a:xfrm>
              <a:off x="4225" y="2736"/>
              <a:ext cx="990" cy="3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 sz="2400" u="sng">
                  <a:solidFill>
                    <a:srgbClr val="00FFFF"/>
                  </a:solidFill>
                </a:rPr>
                <a:t>Matricola</a:t>
              </a:r>
            </a:p>
          </p:txBody>
        </p:sp>
        <p:sp>
          <p:nvSpPr>
            <p:cNvPr id="39982" name="Line 46"/>
            <p:cNvSpPr>
              <a:spLocks noChangeShapeType="1"/>
            </p:cNvSpPr>
            <p:nvPr/>
          </p:nvSpPr>
          <p:spPr bwMode="auto">
            <a:xfrm>
              <a:off x="4483" y="2448"/>
              <a:ext cx="0" cy="192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39983" name="Oval 47"/>
            <p:cNvSpPr>
              <a:spLocks noChangeArrowheads="1"/>
            </p:cNvSpPr>
            <p:nvPr/>
          </p:nvSpPr>
          <p:spPr bwMode="auto">
            <a:xfrm>
              <a:off x="4435" y="2640"/>
              <a:ext cx="96" cy="96"/>
            </a:xfrm>
            <a:prstGeom prst="ellips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9984" name="Text Box 48"/>
            <p:cNvSpPr txBox="1">
              <a:spLocks noChangeArrowheads="1"/>
            </p:cNvSpPr>
            <p:nvPr/>
          </p:nvSpPr>
          <p:spPr bwMode="auto">
            <a:xfrm>
              <a:off x="4579" y="2544"/>
              <a:ext cx="1210" cy="3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 sz="2400">
                  <a:solidFill>
                    <a:srgbClr val="00FFFF"/>
                  </a:solidFill>
                </a:rPr>
                <a:t>DataNascita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99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9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99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99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70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441325" y="1905000"/>
            <a:ext cx="8474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just"/>
            <a:endParaRPr lang="it-IT" sz="2400"/>
          </a:p>
        </p:txBody>
      </p:sp>
      <p:sp>
        <p:nvSpPr>
          <p:cNvPr id="40965" name="AutoShape 5"/>
          <p:cNvSpPr>
            <a:spLocks noChangeArrowheads="1"/>
          </p:cNvSpPr>
          <p:nvPr/>
        </p:nvSpPr>
        <p:spPr bwMode="auto">
          <a:xfrm>
            <a:off x="381000" y="4648200"/>
            <a:ext cx="2590800" cy="9144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t-IT" sz="2400" b="1"/>
              <a:t>PERSONA</a:t>
            </a:r>
          </a:p>
        </p:txBody>
      </p:sp>
      <p:sp>
        <p:nvSpPr>
          <p:cNvPr id="40966" name="AutoShape 6"/>
          <p:cNvSpPr>
            <a:spLocks noChangeArrowheads="1"/>
          </p:cNvSpPr>
          <p:nvPr/>
        </p:nvSpPr>
        <p:spPr bwMode="auto">
          <a:xfrm>
            <a:off x="5715000" y="4648200"/>
            <a:ext cx="2895600" cy="9144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t-IT" sz="2400" b="1"/>
              <a:t>CONTOCORRENTE</a:t>
            </a:r>
          </a:p>
        </p:txBody>
      </p:sp>
      <p:sp>
        <p:nvSpPr>
          <p:cNvPr id="40968" name="Text Box 8"/>
          <p:cNvSpPr txBox="1">
            <a:spLocks noChangeArrowheads="1"/>
          </p:cNvSpPr>
          <p:nvPr/>
        </p:nvSpPr>
        <p:spPr bwMode="auto">
          <a:xfrm>
            <a:off x="3048000" y="5029200"/>
            <a:ext cx="1477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2400" i="1">
                <a:solidFill>
                  <a:srgbClr val="FF0000"/>
                </a:solidFill>
              </a:rPr>
              <a:t>Titolare di</a:t>
            </a:r>
          </a:p>
        </p:txBody>
      </p:sp>
      <p:sp>
        <p:nvSpPr>
          <p:cNvPr id="40969" name="Text Box 9"/>
          <p:cNvSpPr txBox="1">
            <a:spLocks noChangeArrowheads="1"/>
          </p:cNvSpPr>
          <p:nvPr/>
        </p:nvSpPr>
        <p:spPr bwMode="auto">
          <a:xfrm>
            <a:off x="4267200" y="4572000"/>
            <a:ext cx="1477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2400" i="1">
                <a:solidFill>
                  <a:srgbClr val="FF0000"/>
                </a:solidFill>
              </a:rPr>
              <a:t>Intestato a</a:t>
            </a:r>
          </a:p>
        </p:txBody>
      </p:sp>
      <p:sp>
        <p:nvSpPr>
          <p:cNvPr id="40973" name="Rectangle 13"/>
          <p:cNvSpPr>
            <a:spLocks noChangeArrowheads="1"/>
          </p:cNvSpPr>
          <p:nvPr/>
        </p:nvSpPr>
        <p:spPr bwMode="auto">
          <a:xfrm>
            <a:off x="457200" y="1143000"/>
            <a:ext cx="8382000" cy="3297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it-IT" sz="2800" u="sng">
                <a:solidFill>
                  <a:schemeClr val="bg1"/>
                </a:solidFill>
              </a:rPr>
              <a:t>Cardinalità dell’associazione</a:t>
            </a:r>
          </a:p>
          <a:p>
            <a:pPr algn="just">
              <a:spcBef>
                <a:spcPct val="50000"/>
              </a:spcBef>
            </a:pPr>
            <a:r>
              <a:rPr lang="it-IT" sz="2800">
                <a:solidFill>
                  <a:schemeClr val="bg1"/>
                </a:solidFill>
              </a:rPr>
              <a:t>Un’associazione tra le entità può essere: 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it-IT" sz="2800" b="1" i="1">
                <a:solidFill>
                  <a:srgbClr val="FDF109"/>
                </a:solidFill>
              </a:rPr>
              <a:t> obbligatoria: </a:t>
            </a:r>
            <a:r>
              <a:rPr lang="it-IT" sz="2800">
                <a:solidFill>
                  <a:schemeClr val="bg1"/>
                </a:solidFill>
              </a:rPr>
              <a:t>quando il legame tra le entità </a:t>
            </a:r>
            <a:r>
              <a:rPr lang="it-IT" sz="2800" u="sng">
                <a:solidFill>
                  <a:schemeClr val="bg1"/>
                </a:solidFill>
              </a:rPr>
              <a:t>deve essere sempre presente</a:t>
            </a:r>
            <a:r>
              <a:rPr lang="it-IT" sz="2800">
                <a:solidFill>
                  <a:schemeClr val="bg1"/>
                </a:solidFill>
              </a:rPr>
              <a:t> (linea continua nello Schema E/R)</a:t>
            </a:r>
            <a:endParaRPr lang="it-IT" sz="2800" u="sng">
              <a:solidFill>
                <a:schemeClr val="bg1"/>
              </a:solidFill>
            </a:endParaRP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it-IT" sz="2800" b="1" i="1">
                <a:solidFill>
                  <a:srgbClr val="FDF109"/>
                </a:solidFill>
              </a:rPr>
              <a:t>opzionale</a:t>
            </a:r>
            <a:r>
              <a:rPr lang="it-IT" sz="2800">
                <a:solidFill>
                  <a:schemeClr val="bg1"/>
                </a:solidFill>
              </a:rPr>
              <a:t>: quando </a:t>
            </a:r>
            <a:r>
              <a:rPr lang="it-IT" sz="2800" u="sng">
                <a:solidFill>
                  <a:schemeClr val="bg1"/>
                </a:solidFill>
              </a:rPr>
              <a:t>può essere presente</a:t>
            </a:r>
            <a:r>
              <a:rPr lang="it-IT" sz="2800">
                <a:solidFill>
                  <a:schemeClr val="bg1"/>
                </a:solidFill>
              </a:rPr>
              <a:t> (linea tratteggiata nello Schema E/R)</a:t>
            </a:r>
          </a:p>
        </p:txBody>
      </p:sp>
      <p:sp>
        <p:nvSpPr>
          <p:cNvPr id="40974" name="Line 14"/>
          <p:cNvSpPr>
            <a:spLocks noChangeShapeType="1"/>
          </p:cNvSpPr>
          <p:nvPr/>
        </p:nvSpPr>
        <p:spPr bwMode="auto">
          <a:xfrm>
            <a:off x="2971800" y="5105400"/>
            <a:ext cx="1295400" cy="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40975" name="Line 15"/>
          <p:cNvSpPr>
            <a:spLocks noChangeShapeType="1"/>
          </p:cNvSpPr>
          <p:nvPr/>
        </p:nvSpPr>
        <p:spPr bwMode="auto">
          <a:xfrm>
            <a:off x="4343400" y="5105400"/>
            <a:ext cx="12954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40977" name="Rectangle 17"/>
          <p:cNvSpPr>
            <a:spLocks noChangeArrowheads="1"/>
          </p:cNvSpPr>
          <p:nvPr/>
        </p:nvSpPr>
        <p:spPr bwMode="auto">
          <a:xfrm>
            <a:off x="533400" y="76200"/>
            <a:ext cx="8077200" cy="762000"/>
          </a:xfrm>
          <a:prstGeom prst="rect">
            <a:avLst/>
          </a:prstGeom>
          <a:noFill/>
          <a:ln w="57150" cmpd="thickThin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/>
            <a:r>
              <a:rPr lang="en-US">
                <a:solidFill>
                  <a:srgbClr val="00FF00"/>
                </a:solidFill>
              </a:rPr>
              <a:t>Le associazioni tra entità (1)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441325" y="1905000"/>
            <a:ext cx="8474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just"/>
            <a:endParaRPr lang="it-IT" sz="2400"/>
          </a:p>
        </p:txBody>
      </p:sp>
      <p:sp>
        <p:nvSpPr>
          <p:cNvPr id="41992" name="Rectangle 8"/>
          <p:cNvSpPr>
            <a:spLocks noChangeArrowheads="1"/>
          </p:cNvSpPr>
          <p:nvPr/>
        </p:nvSpPr>
        <p:spPr bwMode="auto">
          <a:xfrm>
            <a:off x="457200" y="1143000"/>
            <a:ext cx="8382000" cy="1735138"/>
          </a:xfrm>
          <a:prstGeom prst="rect">
            <a:avLst/>
          </a:prstGeom>
          <a:solidFill>
            <a:srgbClr val="003399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003399">
                <a:gamma/>
                <a:shade val="60000"/>
                <a:invGamma/>
              </a:srgbClr>
            </a:prstShdw>
          </a:effec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it-IT" sz="2400" i="1">
                <a:solidFill>
                  <a:schemeClr val="bg1"/>
                </a:solidFill>
              </a:rPr>
              <a:t>Il </a:t>
            </a:r>
            <a:r>
              <a:rPr lang="it-IT" sz="2400" b="1" i="1">
                <a:solidFill>
                  <a:srgbClr val="FDF10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grado</a:t>
            </a:r>
            <a:r>
              <a:rPr lang="it-IT" sz="2400" i="1">
                <a:solidFill>
                  <a:schemeClr val="bg1"/>
                </a:solidFill>
              </a:rPr>
              <a:t> di un verso dell’associazione indica quante istanze dell’entità di arrivo si associano all’istanza di partenza.</a:t>
            </a:r>
          </a:p>
          <a:p>
            <a:pPr algn="just">
              <a:spcBef>
                <a:spcPct val="50000"/>
              </a:spcBef>
            </a:pPr>
            <a:r>
              <a:rPr lang="it-IT" sz="2400">
                <a:solidFill>
                  <a:schemeClr val="bg1"/>
                </a:solidFill>
              </a:rPr>
              <a:t>Il grado può essere </a:t>
            </a:r>
            <a:r>
              <a:rPr lang="it-IT" sz="2400" b="1" i="1">
                <a:solidFill>
                  <a:srgbClr val="FDF109"/>
                </a:solidFill>
              </a:rPr>
              <a:t>a uno</a:t>
            </a:r>
            <a:r>
              <a:rPr lang="it-IT" sz="2400">
                <a:solidFill>
                  <a:schemeClr val="bg1"/>
                </a:solidFill>
              </a:rPr>
              <a:t> oppure </a:t>
            </a:r>
            <a:r>
              <a:rPr lang="it-IT" sz="2400" b="1" i="1">
                <a:solidFill>
                  <a:srgbClr val="FDF109"/>
                </a:solidFill>
              </a:rPr>
              <a:t>a molti</a:t>
            </a:r>
            <a:r>
              <a:rPr lang="it-IT" sz="2400">
                <a:solidFill>
                  <a:srgbClr val="FDF109"/>
                </a:solidFill>
              </a:rPr>
              <a:t> </a:t>
            </a:r>
            <a:r>
              <a:rPr lang="it-IT" sz="2400">
                <a:solidFill>
                  <a:schemeClr val="bg1"/>
                </a:solidFill>
              </a:rPr>
              <a:t>e pertanto le associazioni tra due entità si classificano nei seguenti tipi:</a:t>
            </a:r>
          </a:p>
        </p:txBody>
      </p:sp>
      <p:sp>
        <p:nvSpPr>
          <p:cNvPr id="41996" name="Text Box 12"/>
          <p:cNvSpPr txBox="1">
            <a:spLocks noChangeArrowheads="1"/>
          </p:cNvSpPr>
          <p:nvPr/>
        </p:nvSpPr>
        <p:spPr bwMode="auto">
          <a:xfrm>
            <a:off x="441325" y="3200400"/>
            <a:ext cx="8321675" cy="1187450"/>
          </a:xfrm>
          <a:prstGeom prst="rect">
            <a:avLst/>
          </a:prstGeom>
          <a:solidFill>
            <a:srgbClr val="003399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003399">
                <a:gamma/>
                <a:shade val="60000"/>
                <a:invGamma/>
              </a:srgbClr>
            </a:prstShdw>
          </a:effectLst>
        </p:spPr>
        <p:txBody>
          <a:bodyPr>
            <a:spAutoFit/>
          </a:bodyPr>
          <a:lstStyle/>
          <a:p>
            <a:pPr marL="457200" indent="-457200" algn="just">
              <a:buFontTx/>
              <a:buAutoNum type="alphaLcPeriod"/>
            </a:pPr>
            <a:r>
              <a:rPr lang="it-IT" sz="2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Associazione 1:1 (uno a uno) o biunivoca</a:t>
            </a:r>
          </a:p>
          <a:p>
            <a:pPr marL="457200" indent="-457200" algn="just"/>
            <a:r>
              <a:rPr lang="it-IT" sz="2400">
                <a:solidFill>
                  <a:schemeClr val="bg1"/>
                </a:solidFill>
              </a:rPr>
              <a:t>	ad ogni elemento del primo insieme E</a:t>
            </a:r>
            <a:r>
              <a:rPr lang="it-IT" sz="2400" baseline="-25000">
                <a:solidFill>
                  <a:schemeClr val="bg1"/>
                </a:solidFill>
              </a:rPr>
              <a:t>1</a:t>
            </a:r>
            <a:r>
              <a:rPr lang="it-IT" sz="2400">
                <a:solidFill>
                  <a:schemeClr val="bg1"/>
                </a:solidFill>
              </a:rPr>
              <a:t> corrisponde uno e un solo elemento del secondo insieme E</a:t>
            </a:r>
            <a:r>
              <a:rPr lang="it-IT" sz="2400" baseline="-25000">
                <a:solidFill>
                  <a:schemeClr val="bg1"/>
                </a:solidFill>
              </a:rPr>
              <a:t>2</a:t>
            </a:r>
            <a:r>
              <a:rPr lang="it-IT" sz="2400">
                <a:solidFill>
                  <a:schemeClr val="bg1"/>
                </a:solidFill>
              </a:rPr>
              <a:t>, e viceversa.</a:t>
            </a:r>
          </a:p>
        </p:txBody>
      </p:sp>
      <p:grpSp>
        <p:nvGrpSpPr>
          <p:cNvPr id="42011" name="Group 27"/>
          <p:cNvGrpSpPr>
            <a:grpSpLocks/>
          </p:cNvGrpSpPr>
          <p:nvPr/>
        </p:nvGrpSpPr>
        <p:grpSpPr bwMode="auto">
          <a:xfrm>
            <a:off x="457200" y="4419600"/>
            <a:ext cx="8550275" cy="2082800"/>
            <a:chOff x="288" y="2784"/>
            <a:chExt cx="5386" cy="1312"/>
          </a:xfrm>
        </p:grpSpPr>
        <p:sp>
          <p:nvSpPr>
            <p:cNvPr id="41997" name="Oval 13"/>
            <p:cNvSpPr>
              <a:spLocks noChangeArrowheads="1"/>
            </p:cNvSpPr>
            <p:nvPr/>
          </p:nvSpPr>
          <p:spPr bwMode="auto">
            <a:xfrm>
              <a:off x="1248" y="2880"/>
              <a:ext cx="672" cy="624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it-IT" sz="2400" i="1"/>
            </a:p>
          </p:txBody>
        </p:sp>
        <p:sp>
          <p:nvSpPr>
            <p:cNvPr id="42000" name="Oval 16"/>
            <p:cNvSpPr>
              <a:spLocks noChangeArrowheads="1"/>
            </p:cNvSpPr>
            <p:nvPr/>
          </p:nvSpPr>
          <p:spPr bwMode="auto">
            <a:xfrm>
              <a:off x="1536" y="3168"/>
              <a:ext cx="96" cy="9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2001" name="Oval 17"/>
            <p:cNvSpPr>
              <a:spLocks noChangeArrowheads="1"/>
            </p:cNvSpPr>
            <p:nvPr/>
          </p:nvSpPr>
          <p:spPr bwMode="auto">
            <a:xfrm>
              <a:off x="3552" y="2880"/>
              <a:ext cx="672" cy="624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it-IT" sz="2400" i="1"/>
            </a:p>
          </p:txBody>
        </p:sp>
        <p:sp>
          <p:nvSpPr>
            <p:cNvPr id="42002" name="Oval 18"/>
            <p:cNvSpPr>
              <a:spLocks noChangeArrowheads="1"/>
            </p:cNvSpPr>
            <p:nvPr/>
          </p:nvSpPr>
          <p:spPr bwMode="auto">
            <a:xfrm>
              <a:off x="3840" y="3168"/>
              <a:ext cx="96" cy="9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2003" name="Line 19"/>
            <p:cNvSpPr>
              <a:spLocks noChangeShapeType="1"/>
            </p:cNvSpPr>
            <p:nvPr/>
          </p:nvSpPr>
          <p:spPr bwMode="auto">
            <a:xfrm>
              <a:off x="1584" y="3216"/>
              <a:ext cx="2304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42005" name="Text Box 21"/>
            <p:cNvSpPr txBox="1">
              <a:spLocks noChangeArrowheads="1"/>
            </p:cNvSpPr>
            <p:nvPr/>
          </p:nvSpPr>
          <p:spPr bwMode="auto">
            <a:xfrm>
              <a:off x="960" y="2784"/>
              <a:ext cx="29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 sz="2400">
                  <a:solidFill>
                    <a:srgbClr val="00FFFF"/>
                  </a:solidFill>
                </a:rPr>
                <a:t>E</a:t>
              </a:r>
              <a:r>
                <a:rPr lang="it-IT" sz="2400" baseline="-25000">
                  <a:solidFill>
                    <a:srgbClr val="00FFFF"/>
                  </a:solidFill>
                </a:rPr>
                <a:t>1</a:t>
              </a:r>
            </a:p>
          </p:txBody>
        </p:sp>
        <p:sp>
          <p:nvSpPr>
            <p:cNvPr id="42006" name="Text Box 22"/>
            <p:cNvSpPr txBox="1">
              <a:spLocks noChangeArrowheads="1"/>
            </p:cNvSpPr>
            <p:nvPr/>
          </p:nvSpPr>
          <p:spPr bwMode="auto">
            <a:xfrm>
              <a:off x="4272" y="2784"/>
              <a:ext cx="29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 sz="2400">
                  <a:solidFill>
                    <a:srgbClr val="00FFFF"/>
                  </a:solidFill>
                </a:rPr>
                <a:t>E</a:t>
              </a:r>
              <a:r>
                <a:rPr lang="it-IT" sz="2400" baseline="-25000">
                  <a:solidFill>
                    <a:srgbClr val="00FFFF"/>
                  </a:solidFill>
                </a:rPr>
                <a:t>2</a:t>
              </a:r>
            </a:p>
          </p:txBody>
        </p:sp>
        <p:sp>
          <p:nvSpPr>
            <p:cNvPr id="42008" name="Text Box 24"/>
            <p:cNvSpPr txBox="1">
              <a:spLocks noChangeArrowheads="1"/>
            </p:cNvSpPr>
            <p:nvPr/>
          </p:nvSpPr>
          <p:spPr bwMode="auto">
            <a:xfrm>
              <a:off x="288" y="3578"/>
              <a:ext cx="5386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it-IT" sz="2400">
                  <a:solidFill>
                    <a:schemeClr val="bg1"/>
                  </a:solidFill>
                </a:rPr>
                <a:t>Ogni istanza della prima entità è associata ad una sola istanza della seconda entità e viceversa.</a:t>
              </a:r>
            </a:p>
          </p:txBody>
        </p:sp>
      </p:grpSp>
      <p:sp>
        <p:nvSpPr>
          <p:cNvPr id="42009" name="Rectangle 25"/>
          <p:cNvSpPr>
            <a:spLocks noChangeArrowheads="1"/>
          </p:cNvSpPr>
          <p:nvPr/>
        </p:nvSpPr>
        <p:spPr bwMode="auto">
          <a:xfrm>
            <a:off x="533400" y="76200"/>
            <a:ext cx="8077200" cy="762000"/>
          </a:xfrm>
          <a:prstGeom prst="rect">
            <a:avLst/>
          </a:prstGeom>
          <a:noFill/>
          <a:ln w="57150" cmpd="thickThin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/>
            <a:r>
              <a:rPr lang="en-US">
                <a:solidFill>
                  <a:srgbClr val="00FF00"/>
                </a:solidFill>
              </a:rPr>
              <a:t>Le associazioni tra entità (2)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9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9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20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20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96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441325" y="1905000"/>
            <a:ext cx="8474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just"/>
            <a:endParaRPr lang="it-IT" sz="2400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533400" y="381000"/>
            <a:ext cx="8077200" cy="762000"/>
          </a:xfrm>
          <a:prstGeom prst="rect">
            <a:avLst/>
          </a:prstGeom>
          <a:noFill/>
          <a:ln w="57150" cmpd="thickThin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/>
            <a:r>
              <a:rPr lang="en-US">
                <a:solidFill>
                  <a:srgbClr val="00FF00"/>
                </a:solidFill>
              </a:rPr>
              <a:t>Modellazione dei dati</a:t>
            </a:r>
          </a:p>
        </p:txBody>
      </p:sp>
      <p:sp>
        <p:nvSpPr>
          <p:cNvPr id="28684" name="Text Box 12"/>
          <p:cNvSpPr txBox="1">
            <a:spLocks noChangeArrowheads="1"/>
          </p:cNvSpPr>
          <p:nvPr/>
        </p:nvSpPr>
        <p:spPr bwMode="auto">
          <a:xfrm>
            <a:off x="212725" y="1843088"/>
            <a:ext cx="87788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2800">
                <a:solidFill>
                  <a:schemeClr val="bg1"/>
                </a:solidFill>
              </a:rPr>
              <a:t>Modellare i dati significa:</a:t>
            </a:r>
            <a:endParaRPr lang="it-IT" sz="2800" i="1">
              <a:solidFill>
                <a:schemeClr val="bg1"/>
              </a:solidFill>
            </a:endParaRPr>
          </a:p>
        </p:txBody>
      </p:sp>
      <p:sp>
        <p:nvSpPr>
          <p:cNvPr id="28685" name="Rectangle 13"/>
          <p:cNvSpPr>
            <a:spLocks noChangeArrowheads="1"/>
          </p:cNvSpPr>
          <p:nvPr/>
        </p:nvSpPr>
        <p:spPr bwMode="auto">
          <a:xfrm>
            <a:off x="609600" y="2665413"/>
            <a:ext cx="7467600" cy="2041525"/>
          </a:xfrm>
          <a:prstGeom prst="rect">
            <a:avLst/>
          </a:prstGeom>
          <a:noFill/>
          <a:ln w="57150" cmpd="thickThin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r>
              <a:rPr lang="it-IT" sz="3200" i="1">
                <a:solidFill>
                  <a:schemeClr val="bg1"/>
                </a:solidFill>
              </a:rPr>
              <a:t>costruire una </a:t>
            </a:r>
            <a:r>
              <a:rPr lang="it-IT" sz="3200" i="1" u="sng">
                <a:solidFill>
                  <a:schemeClr val="bg1"/>
                </a:solidFill>
              </a:rPr>
              <a:t>rappresentazione semplificata</a:t>
            </a:r>
            <a:r>
              <a:rPr lang="it-IT" sz="3200" i="1">
                <a:solidFill>
                  <a:schemeClr val="bg1"/>
                </a:solidFill>
              </a:rPr>
              <a:t> della realtà osservata, </a:t>
            </a:r>
            <a:br>
              <a:rPr lang="it-IT" sz="3200" i="1">
                <a:solidFill>
                  <a:schemeClr val="bg1"/>
                </a:solidFill>
              </a:rPr>
            </a:br>
            <a:r>
              <a:rPr lang="it-IT" sz="3200" i="1">
                <a:solidFill>
                  <a:schemeClr val="bg1"/>
                </a:solidFill>
              </a:rPr>
              <a:t>individuandone gli </a:t>
            </a:r>
            <a:r>
              <a:rPr lang="it-IT" sz="3200" i="1" u="sng">
                <a:solidFill>
                  <a:schemeClr val="bg1"/>
                </a:solidFill>
              </a:rPr>
              <a:t>elementi caratterizzanti</a:t>
            </a:r>
            <a:r>
              <a:rPr lang="it-IT" sz="3200" i="1">
                <a:solidFill>
                  <a:schemeClr val="bg1"/>
                </a:solidFill>
              </a:rPr>
              <a:t> e i </a:t>
            </a:r>
            <a:r>
              <a:rPr lang="it-IT" sz="3200" i="1" u="sng">
                <a:solidFill>
                  <a:schemeClr val="bg1"/>
                </a:solidFill>
              </a:rPr>
              <a:t>legami</a:t>
            </a:r>
            <a:r>
              <a:rPr lang="it-IT" sz="3200" i="1">
                <a:solidFill>
                  <a:schemeClr val="bg1"/>
                </a:solidFill>
              </a:rPr>
              <a:t> intercorrenti tra essi.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441325" y="1905000"/>
            <a:ext cx="8474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just"/>
            <a:endParaRPr lang="it-IT" sz="2400"/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457200" y="1143000"/>
            <a:ext cx="8382000" cy="244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it-IT" sz="2800">
                <a:solidFill>
                  <a:schemeClr val="bg1"/>
                </a:solidFill>
              </a:rPr>
              <a:t>Esempio: l’associazione tra </a:t>
            </a:r>
            <a:r>
              <a:rPr lang="it-IT" sz="2800" i="1">
                <a:solidFill>
                  <a:srgbClr val="00FFFF"/>
                </a:solidFill>
              </a:rPr>
              <a:t>Studente</a:t>
            </a:r>
            <a:r>
              <a:rPr lang="it-IT" sz="2800">
                <a:solidFill>
                  <a:schemeClr val="bg1"/>
                </a:solidFill>
              </a:rPr>
              <a:t> e l’entità </a:t>
            </a:r>
            <a:r>
              <a:rPr lang="it-IT" sz="2800" i="1">
                <a:solidFill>
                  <a:srgbClr val="00FFFF"/>
                </a:solidFill>
              </a:rPr>
              <a:t>Diploma</a:t>
            </a:r>
            <a:r>
              <a:rPr lang="it-IT" sz="2800">
                <a:solidFill>
                  <a:schemeClr val="bg1"/>
                </a:solidFill>
              </a:rPr>
              <a:t>, in una scuola superiore, è biunivoca perché </a:t>
            </a:r>
            <a:r>
              <a:rPr lang="it-IT" sz="2800" u="sng">
                <a:solidFill>
                  <a:schemeClr val="bg1"/>
                </a:solidFill>
              </a:rPr>
              <a:t>ad ogni studente corrisponde uno e un solo diploma</a:t>
            </a:r>
            <a:r>
              <a:rPr lang="it-IT" sz="2800">
                <a:solidFill>
                  <a:schemeClr val="bg1"/>
                </a:solidFill>
              </a:rPr>
              <a:t>.</a:t>
            </a:r>
          </a:p>
          <a:p>
            <a:pPr algn="just">
              <a:spcBef>
                <a:spcPct val="50000"/>
              </a:spcBef>
            </a:pPr>
            <a:r>
              <a:rPr lang="it-IT" sz="2800">
                <a:solidFill>
                  <a:schemeClr val="bg1"/>
                </a:solidFill>
              </a:rPr>
              <a:t>Il simbolismo che indica il grado a uno dell’associazione tra le entità è la linea stessa.</a:t>
            </a:r>
          </a:p>
        </p:txBody>
      </p:sp>
      <p:sp>
        <p:nvSpPr>
          <p:cNvPr id="43022" name="AutoShape 14"/>
          <p:cNvSpPr>
            <a:spLocks noChangeArrowheads="1"/>
          </p:cNvSpPr>
          <p:nvPr/>
        </p:nvSpPr>
        <p:spPr bwMode="auto">
          <a:xfrm>
            <a:off x="762000" y="3962400"/>
            <a:ext cx="2590800" cy="11430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t-IT" sz="2400" b="1"/>
              <a:t>STUDENTE</a:t>
            </a:r>
          </a:p>
        </p:txBody>
      </p:sp>
      <p:sp>
        <p:nvSpPr>
          <p:cNvPr id="43024" name="Text Box 16"/>
          <p:cNvSpPr txBox="1">
            <a:spLocks noChangeArrowheads="1"/>
          </p:cNvSpPr>
          <p:nvPr/>
        </p:nvSpPr>
        <p:spPr bwMode="auto">
          <a:xfrm>
            <a:off x="3429000" y="41910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2400">
                <a:solidFill>
                  <a:srgbClr val="FF9933"/>
                </a:solidFill>
              </a:rPr>
              <a:t>1</a:t>
            </a:r>
          </a:p>
        </p:txBody>
      </p:sp>
      <p:sp>
        <p:nvSpPr>
          <p:cNvPr id="43025" name="Text Box 17"/>
          <p:cNvSpPr txBox="1">
            <a:spLocks noChangeArrowheads="1"/>
          </p:cNvSpPr>
          <p:nvPr/>
        </p:nvSpPr>
        <p:spPr bwMode="auto">
          <a:xfrm>
            <a:off x="5683250" y="41910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2400">
                <a:solidFill>
                  <a:srgbClr val="FF9933"/>
                </a:solidFill>
              </a:rPr>
              <a:t>1</a:t>
            </a:r>
          </a:p>
        </p:txBody>
      </p:sp>
      <p:sp>
        <p:nvSpPr>
          <p:cNvPr id="43027" name="Line 19"/>
          <p:cNvSpPr>
            <a:spLocks noChangeShapeType="1"/>
          </p:cNvSpPr>
          <p:nvPr/>
        </p:nvSpPr>
        <p:spPr bwMode="auto">
          <a:xfrm>
            <a:off x="4648200" y="4572000"/>
            <a:ext cx="1371600" cy="0"/>
          </a:xfrm>
          <a:prstGeom prst="line">
            <a:avLst/>
          </a:prstGeom>
          <a:noFill/>
          <a:ln w="9525">
            <a:solidFill>
              <a:srgbClr val="FF99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43029" name="AutoShape 21"/>
          <p:cNvSpPr>
            <a:spLocks noChangeArrowheads="1"/>
          </p:cNvSpPr>
          <p:nvPr/>
        </p:nvSpPr>
        <p:spPr bwMode="auto">
          <a:xfrm>
            <a:off x="6019800" y="3962400"/>
            <a:ext cx="2590800" cy="11430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t-IT" sz="2400" b="1"/>
              <a:t>Attestato di</a:t>
            </a:r>
          </a:p>
          <a:p>
            <a:pPr algn="ctr"/>
            <a:r>
              <a:rPr lang="it-IT" sz="2400" b="1"/>
              <a:t>DIPLOMA</a:t>
            </a:r>
          </a:p>
        </p:txBody>
      </p:sp>
      <p:sp>
        <p:nvSpPr>
          <p:cNvPr id="43030" name="Rectangle 22"/>
          <p:cNvSpPr>
            <a:spLocks noChangeArrowheads="1"/>
          </p:cNvSpPr>
          <p:nvPr/>
        </p:nvSpPr>
        <p:spPr bwMode="auto">
          <a:xfrm>
            <a:off x="533400" y="76200"/>
            <a:ext cx="8077200" cy="762000"/>
          </a:xfrm>
          <a:prstGeom prst="rect">
            <a:avLst/>
          </a:prstGeom>
          <a:noFill/>
          <a:ln w="57150" cmpd="thickThin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/>
            <a:r>
              <a:rPr lang="en-US">
                <a:solidFill>
                  <a:srgbClr val="00FF00"/>
                </a:solidFill>
              </a:rPr>
              <a:t>Le associazioni tra entità (3)</a:t>
            </a:r>
          </a:p>
        </p:txBody>
      </p:sp>
      <p:sp>
        <p:nvSpPr>
          <p:cNvPr id="43033" name="Text Box 25"/>
          <p:cNvSpPr txBox="1">
            <a:spLocks noChangeArrowheads="1"/>
          </p:cNvSpPr>
          <p:nvPr/>
        </p:nvSpPr>
        <p:spPr bwMode="auto">
          <a:xfrm>
            <a:off x="381000" y="5881688"/>
            <a:ext cx="8534400" cy="519112"/>
          </a:xfrm>
          <a:prstGeom prst="rect">
            <a:avLst/>
          </a:prstGeom>
          <a:noFill/>
          <a:ln w="57150" cmpd="thickThin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800">
                <a:solidFill>
                  <a:schemeClr val="bg1"/>
                </a:solidFill>
              </a:rPr>
              <a:t>Patente – Automobilista, ecc… </a:t>
            </a:r>
          </a:p>
        </p:txBody>
      </p:sp>
      <p:sp>
        <p:nvSpPr>
          <p:cNvPr id="43034" name="Line 26"/>
          <p:cNvSpPr>
            <a:spLocks noChangeShapeType="1"/>
          </p:cNvSpPr>
          <p:nvPr/>
        </p:nvSpPr>
        <p:spPr bwMode="auto">
          <a:xfrm>
            <a:off x="3352800" y="4572000"/>
            <a:ext cx="1371600" cy="0"/>
          </a:xfrm>
          <a:prstGeom prst="line">
            <a:avLst/>
          </a:prstGeom>
          <a:noFill/>
          <a:ln w="9525">
            <a:solidFill>
              <a:srgbClr val="FF9933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43035" name="Text Box 27"/>
          <p:cNvSpPr txBox="1">
            <a:spLocks noChangeArrowheads="1"/>
          </p:cNvSpPr>
          <p:nvPr/>
        </p:nvSpPr>
        <p:spPr bwMode="auto">
          <a:xfrm>
            <a:off x="3352800" y="4551363"/>
            <a:ext cx="1143000" cy="366712"/>
          </a:xfrm>
          <a:prstGeom prst="rect">
            <a:avLst/>
          </a:prstGeom>
          <a:noFill/>
          <a:ln w="57150" cmpd="thickThin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800">
                <a:solidFill>
                  <a:srgbClr val="FFFF00"/>
                </a:solidFill>
              </a:rPr>
              <a:t>Possedere</a:t>
            </a:r>
          </a:p>
        </p:txBody>
      </p:sp>
      <p:sp>
        <p:nvSpPr>
          <p:cNvPr id="43036" name="Text Box 28"/>
          <p:cNvSpPr txBox="1">
            <a:spLocks noChangeArrowheads="1"/>
          </p:cNvSpPr>
          <p:nvPr/>
        </p:nvSpPr>
        <p:spPr bwMode="auto">
          <a:xfrm>
            <a:off x="4572000" y="4281488"/>
            <a:ext cx="1143000" cy="366712"/>
          </a:xfrm>
          <a:prstGeom prst="rect">
            <a:avLst/>
          </a:prstGeom>
          <a:noFill/>
          <a:ln w="57150" cmpd="thickThin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800">
                <a:solidFill>
                  <a:srgbClr val="FFFF00"/>
                </a:solidFill>
              </a:rPr>
              <a:t>Rilasciato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Text Box 2"/>
          <p:cNvSpPr txBox="1">
            <a:spLocks noChangeArrowheads="1"/>
          </p:cNvSpPr>
          <p:nvPr/>
        </p:nvSpPr>
        <p:spPr bwMode="auto">
          <a:xfrm>
            <a:off x="441325" y="1905000"/>
            <a:ext cx="8474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just"/>
            <a:endParaRPr lang="it-IT" sz="2400"/>
          </a:p>
        </p:txBody>
      </p:sp>
      <p:sp>
        <p:nvSpPr>
          <p:cNvPr id="102403" name="Rectangle 3"/>
          <p:cNvSpPr>
            <a:spLocks noChangeArrowheads="1"/>
          </p:cNvSpPr>
          <p:nvPr/>
        </p:nvSpPr>
        <p:spPr bwMode="auto">
          <a:xfrm>
            <a:off x="457200" y="1143000"/>
            <a:ext cx="838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it-IT" sz="2800">
                <a:solidFill>
                  <a:srgbClr val="FFFF00"/>
                </a:solidFill>
              </a:rPr>
              <a:t>Rappresentazione alternativa</a:t>
            </a:r>
          </a:p>
        </p:txBody>
      </p:sp>
      <p:sp>
        <p:nvSpPr>
          <p:cNvPr id="102404" name="AutoShape 4"/>
          <p:cNvSpPr>
            <a:spLocks noChangeArrowheads="1"/>
          </p:cNvSpPr>
          <p:nvPr/>
        </p:nvSpPr>
        <p:spPr bwMode="auto">
          <a:xfrm>
            <a:off x="762000" y="2005013"/>
            <a:ext cx="2590800" cy="11430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t-IT" sz="2400" b="1"/>
              <a:t>STUDENTE</a:t>
            </a:r>
          </a:p>
        </p:txBody>
      </p:sp>
      <p:sp>
        <p:nvSpPr>
          <p:cNvPr id="102405" name="Text Box 5"/>
          <p:cNvSpPr txBox="1">
            <a:spLocks noChangeArrowheads="1"/>
          </p:cNvSpPr>
          <p:nvPr/>
        </p:nvSpPr>
        <p:spPr bwMode="auto">
          <a:xfrm>
            <a:off x="3276600" y="2005013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2400">
                <a:solidFill>
                  <a:srgbClr val="FF9933"/>
                </a:solidFill>
              </a:rPr>
              <a:t>(0,1)</a:t>
            </a:r>
          </a:p>
        </p:txBody>
      </p:sp>
      <p:sp>
        <p:nvSpPr>
          <p:cNvPr id="102407" name="Line 7"/>
          <p:cNvSpPr>
            <a:spLocks noChangeShapeType="1"/>
          </p:cNvSpPr>
          <p:nvPr/>
        </p:nvSpPr>
        <p:spPr bwMode="auto">
          <a:xfrm>
            <a:off x="4648200" y="2614613"/>
            <a:ext cx="1371600" cy="0"/>
          </a:xfrm>
          <a:prstGeom prst="line">
            <a:avLst/>
          </a:prstGeom>
          <a:noFill/>
          <a:ln w="9525">
            <a:solidFill>
              <a:srgbClr val="FF99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102408" name="AutoShape 8"/>
          <p:cNvSpPr>
            <a:spLocks noChangeArrowheads="1"/>
          </p:cNvSpPr>
          <p:nvPr/>
        </p:nvSpPr>
        <p:spPr bwMode="auto">
          <a:xfrm>
            <a:off x="6019800" y="2005013"/>
            <a:ext cx="2590800" cy="11430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t-IT" sz="2400" b="1"/>
              <a:t>Attestato di</a:t>
            </a:r>
          </a:p>
          <a:p>
            <a:pPr algn="ctr"/>
            <a:r>
              <a:rPr lang="it-IT" sz="2400" b="1"/>
              <a:t>DIPLOMA</a:t>
            </a:r>
          </a:p>
        </p:txBody>
      </p:sp>
      <p:sp>
        <p:nvSpPr>
          <p:cNvPr id="102409" name="Rectangle 9"/>
          <p:cNvSpPr>
            <a:spLocks noChangeArrowheads="1"/>
          </p:cNvSpPr>
          <p:nvPr/>
        </p:nvSpPr>
        <p:spPr bwMode="auto">
          <a:xfrm>
            <a:off x="533400" y="76200"/>
            <a:ext cx="8077200" cy="762000"/>
          </a:xfrm>
          <a:prstGeom prst="rect">
            <a:avLst/>
          </a:prstGeom>
          <a:noFill/>
          <a:ln w="57150" cmpd="thickThin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/>
            <a:r>
              <a:rPr lang="en-US">
                <a:solidFill>
                  <a:srgbClr val="00FF00"/>
                </a:solidFill>
              </a:rPr>
              <a:t>Le associazioni tra entità (3)</a:t>
            </a:r>
          </a:p>
        </p:txBody>
      </p:sp>
      <p:sp>
        <p:nvSpPr>
          <p:cNvPr id="102413" name="Line 13"/>
          <p:cNvSpPr>
            <a:spLocks noChangeShapeType="1"/>
          </p:cNvSpPr>
          <p:nvPr/>
        </p:nvSpPr>
        <p:spPr bwMode="auto">
          <a:xfrm>
            <a:off x="3352800" y="2614613"/>
            <a:ext cx="1371600" cy="0"/>
          </a:xfrm>
          <a:prstGeom prst="line">
            <a:avLst/>
          </a:prstGeom>
          <a:noFill/>
          <a:ln w="9525">
            <a:solidFill>
              <a:srgbClr val="FF99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 useBgFill="1">
        <p:nvSpPr>
          <p:cNvPr id="102420" name="AutoShape 20"/>
          <p:cNvSpPr>
            <a:spLocks noChangeArrowheads="1"/>
          </p:cNvSpPr>
          <p:nvPr/>
        </p:nvSpPr>
        <p:spPr bwMode="auto">
          <a:xfrm>
            <a:off x="3810000" y="1828800"/>
            <a:ext cx="1676400" cy="1571625"/>
          </a:xfrm>
          <a:prstGeom prst="flowChartDecision">
            <a:avLst/>
          </a:prstGeom>
          <a:ln w="19050">
            <a:solidFill>
              <a:srgbClr val="FF9933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>
            <a:spAutoFit/>
          </a:bodyPr>
          <a:lstStyle/>
          <a:p>
            <a:pPr algn="ctr"/>
            <a:r>
              <a:rPr lang="it-IT" sz="2400">
                <a:solidFill>
                  <a:srgbClr val="FFFF00"/>
                </a:solidFill>
              </a:rPr>
              <a:t>Possiede</a:t>
            </a:r>
          </a:p>
        </p:txBody>
      </p:sp>
      <p:sp>
        <p:nvSpPr>
          <p:cNvPr id="102421" name="Text Box 21"/>
          <p:cNvSpPr txBox="1">
            <a:spLocks noChangeArrowheads="1"/>
          </p:cNvSpPr>
          <p:nvPr/>
        </p:nvSpPr>
        <p:spPr bwMode="auto">
          <a:xfrm>
            <a:off x="5257800" y="2005013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2400">
                <a:solidFill>
                  <a:srgbClr val="FF9933"/>
                </a:solidFill>
              </a:rPr>
              <a:t>(1,1)</a:t>
            </a:r>
          </a:p>
        </p:txBody>
      </p:sp>
      <p:grpSp>
        <p:nvGrpSpPr>
          <p:cNvPr id="102426" name="Group 26"/>
          <p:cNvGrpSpPr>
            <a:grpSpLocks/>
          </p:cNvGrpSpPr>
          <p:nvPr/>
        </p:nvGrpSpPr>
        <p:grpSpPr bwMode="auto">
          <a:xfrm>
            <a:off x="838200" y="2743200"/>
            <a:ext cx="4724400" cy="3106738"/>
            <a:chOff x="528" y="1728"/>
            <a:chExt cx="2976" cy="1957"/>
          </a:xfrm>
        </p:grpSpPr>
        <p:sp>
          <p:nvSpPr>
            <p:cNvPr id="102424" name="Text Box 24"/>
            <p:cNvSpPr txBox="1">
              <a:spLocks noChangeArrowheads="1"/>
            </p:cNvSpPr>
            <p:nvPr/>
          </p:nvSpPr>
          <p:spPr bwMode="auto">
            <a:xfrm>
              <a:off x="528" y="2688"/>
              <a:ext cx="2976" cy="997"/>
            </a:xfrm>
            <a:prstGeom prst="rect">
              <a:avLst/>
            </a:prstGeom>
            <a:noFill/>
            <a:ln w="28575">
              <a:solidFill>
                <a:srgbClr val="00FF00"/>
              </a:solidFill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sz="3200">
                  <a:solidFill>
                    <a:schemeClr val="bg1"/>
                  </a:solidFill>
                </a:rPr>
                <a:t>Uno studente può possedere </a:t>
              </a:r>
              <a:r>
                <a:rPr lang="it-IT" sz="3200" u="sng">
                  <a:solidFill>
                    <a:srgbClr val="FFFF00"/>
                  </a:solidFill>
                </a:rPr>
                <a:t>0</a:t>
              </a:r>
              <a:r>
                <a:rPr lang="it-IT" sz="3200" u="sng">
                  <a:solidFill>
                    <a:schemeClr val="bg1"/>
                  </a:solidFill>
                </a:rPr>
                <a:t> o al più </a:t>
              </a:r>
              <a:r>
                <a:rPr lang="it-IT" sz="3200" u="sng">
                  <a:solidFill>
                    <a:srgbClr val="FFFF00"/>
                  </a:solidFill>
                </a:rPr>
                <a:t>1</a:t>
              </a:r>
              <a:r>
                <a:rPr lang="it-IT" sz="3200">
                  <a:solidFill>
                    <a:schemeClr val="bg1"/>
                  </a:solidFill>
                </a:rPr>
                <a:t> attestato di diploma</a:t>
              </a:r>
            </a:p>
          </p:txBody>
        </p:sp>
        <p:sp>
          <p:nvSpPr>
            <p:cNvPr id="102425" name="Line 25"/>
            <p:cNvSpPr>
              <a:spLocks noChangeShapeType="1"/>
            </p:cNvSpPr>
            <p:nvPr/>
          </p:nvSpPr>
          <p:spPr bwMode="auto">
            <a:xfrm flipV="1">
              <a:off x="2016" y="1728"/>
              <a:ext cx="288" cy="960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 type="triangle" w="med" len="med"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2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Text Box 1026"/>
          <p:cNvSpPr txBox="1">
            <a:spLocks noChangeArrowheads="1"/>
          </p:cNvSpPr>
          <p:nvPr/>
        </p:nvSpPr>
        <p:spPr bwMode="auto">
          <a:xfrm>
            <a:off x="441325" y="1905000"/>
            <a:ext cx="8474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just"/>
            <a:endParaRPr lang="it-IT" sz="2400"/>
          </a:p>
        </p:txBody>
      </p:sp>
      <p:sp>
        <p:nvSpPr>
          <p:cNvPr id="132099" name="Rectangle 1027"/>
          <p:cNvSpPr>
            <a:spLocks noChangeArrowheads="1"/>
          </p:cNvSpPr>
          <p:nvPr/>
        </p:nvSpPr>
        <p:spPr bwMode="auto">
          <a:xfrm>
            <a:off x="457200" y="1143000"/>
            <a:ext cx="838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it-IT" sz="2800">
                <a:solidFill>
                  <a:srgbClr val="FFFF00"/>
                </a:solidFill>
              </a:rPr>
              <a:t>Rappresentazione alternativa</a:t>
            </a:r>
          </a:p>
        </p:txBody>
      </p:sp>
      <p:sp>
        <p:nvSpPr>
          <p:cNvPr id="132100" name="AutoShape 1028"/>
          <p:cNvSpPr>
            <a:spLocks noChangeArrowheads="1"/>
          </p:cNvSpPr>
          <p:nvPr/>
        </p:nvSpPr>
        <p:spPr bwMode="auto">
          <a:xfrm>
            <a:off x="762000" y="2005013"/>
            <a:ext cx="2590800" cy="11430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t-IT" sz="2400" b="1"/>
              <a:t>STUDENTE</a:t>
            </a:r>
          </a:p>
        </p:txBody>
      </p:sp>
      <p:sp>
        <p:nvSpPr>
          <p:cNvPr id="132101" name="Text Box 1029"/>
          <p:cNvSpPr txBox="1">
            <a:spLocks noChangeArrowheads="1"/>
          </p:cNvSpPr>
          <p:nvPr/>
        </p:nvSpPr>
        <p:spPr bwMode="auto">
          <a:xfrm>
            <a:off x="3276600" y="2005013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2400">
                <a:solidFill>
                  <a:srgbClr val="FF9933"/>
                </a:solidFill>
              </a:rPr>
              <a:t>(0,1)</a:t>
            </a:r>
          </a:p>
        </p:txBody>
      </p:sp>
      <p:sp>
        <p:nvSpPr>
          <p:cNvPr id="132102" name="Line 1030"/>
          <p:cNvSpPr>
            <a:spLocks noChangeShapeType="1"/>
          </p:cNvSpPr>
          <p:nvPr/>
        </p:nvSpPr>
        <p:spPr bwMode="auto">
          <a:xfrm>
            <a:off x="4648200" y="2614613"/>
            <a:ext cx="1371600" cy="0"/>
          </a:xfrm>
          <a:prstGeom prst="line">
            <a:avLst/>
          </a:prstGeom>
          <a:noFill/>
          <a:ln w="9525">
            <a:solidFill>
              <a:srgbClr val="FF99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132103" name="AutoShape 1031"/>
          <p:cNvSpPr>
            <a:spLocks noChangeArrowheads="1"/>
          </p:cNvSpPr>
          <p:nvPr/>
        </p:nvSpPr>
        <p:spPr bwMode="auto">
          <a:xfrm>
            <a:off x="6019800" y="2005013"/>
            <a:ext cx="2590800" cy="11430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t-IT" sz="2400" b="1"/>
              <a:t>Attestato di</a:t>
            </a:r>
          </a:p>
          <a:p>
            <a:pPr algn="ctr"/>
            <a:r>
              <a:rPr lang="it-IT" sz="2400" b="1"/>
              <a:t>DIPLOMA</a:t>
            </a:r>
          </a:p>
        </p:txBody>
      </p:sp>
      <p:sp>
        <p:nvSpPr>
          <p:cNvPr id="132104" name="Rectangle 1032"/>
          <p:cNvSpPr>
            <a:spLocks noChangeArrowheads="1"/>
          </p:cNvSpPr>
          <p:nvPr/>
        </p:nvSpPr>
        <p:spPr bwMode="auto">
          <a:xfrm>
            <a:off x="533400" y="76200"/>
            <a:ext cx="8077200" cy="762000"/>
          </a:xfrm>
          <a:prstGeom prst="rect">
            <a:avLst/>
          </a:prstGeom>
          <a:noFill/>
          <a:ln w="57150" cmpd="thickThin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/>
            <a:r>
              <a:rPr lang="en-US">
                <a:solidFill>
                  <a:srgbClr val="00FF00"/>
                </a:solidFill>
              </a:rPr>
              <a:t>Le associazioni tra entità (3)</a:t>
            </a:r>
          </a:p>
        </p:txBody>
      </p:sp>
      <p:sp>
        <p:nvSpPr>
          <p:cNvPr id="132105" name="Line 1033"/>
          <p:cNvSpPr>
            <a:spLocks noChangeShapeType="1"/>
          </p:cNvSpPr>
          <p:nvPr/>
        </p:nvSpPr>
        <p:spPr bwMode="auto">
          <a:xfrm>
            <a:off x="3352800" y="2614613"/>
            <a:ext cx="1371600" cy="0"/>
          </a:xfrm>
          <a:prstGeom prst="line">
            <a:avLst/>
          </a:prstGeom>
          <a:noFill/>
          <a:ln w="9525">
            <a:solidFill>
              <a:srgbClr val="FF99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 useBgFill="1">
        <p:nvSpPr>
          <p:cNvPr id="132106" name="AutoShape 1034"/>
          <p:cNvSpPr>
            <a:spLocks noChangeArrowheads="1"/>
          </p:cNvSpPr>
          <p:nvPr/>
        </p:nvSpPr>
        <p:spPr bwMode="auto">
          <a:xfrm>
            <a:off x="3810000" y="1828800"/>
            <a:ext cx="1676400" cy="1571625"/>
          </a:xfrm>
          <a:prstGeom prst="flowChartDecision">
            <a:avLst/>
          </a:prstGeom>
          <a:ln w="19050">
            <a:solidFill>
              <a:srgbClr val="FF9933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>
            <a:spAutoFit/>
          </a:bodyPr>
          <a:lstStyle/>
          <a:p>
            <a:pPr algn="ctr"/>
            <a:r>
              <a:rPr lang="it-IT" sz="2400">
                <a:solidFill>
                  <a:srgbClr val="FFFF00"/>
                </a:solidFill>
              </a:rPr>
              <a:t>Possiede</a:t>
            </a:r>
          </a:p>
        </p:txBody>
      </p:sp>
      <p:sp>
        <p:nvSpPr>
          <p:cNvPr id="132107" name="Text Box 1035"/>
          <p:cNvSpPr txBox="1">
            <a:spLocks noChangeArrowheads="1"/>
          </p:cNvSpPr>
          <p:nvPr/>
        </p:nvSpPr>
        <p:spPr bwMode="auto">
          <a:xfrm>
            <a:off x="5257800" y="2005013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2400">
                <a:solidFill>
                  <a:srgbClr val="FF9933"/>
                </a:solidFill>
              </a:rPr>
              <a:t>(1,1)</a:t>
            </a:r>
          </a:p>
        </p:txBody>
      </p:sp>
      <p:sp>
        <p:nvSpPr>
          <p:cNvPr id="132109" name="Text Box 1037"/>
          <p:cNvSpPr txBox="1">
            <a:spLocks noChangeArrowheads="1"/>
          </p:cNvSpPr>
          <p:nvPr/>
        </p:nvSpPr>
        <p:spPr bwMode="auto">
          <a:xfrm>
            <a:off x="838200" y="4267200"/>
            <a:ext cx="4724400" cy="2070100"/>
          </a:xfrm>
          <a:prstGeom prst="rect">
            <a:avLst/>
          </a:prstGeom>
          <a:noFill/>
          <a:ln w="28575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3200">
                <a:solidFill>
                  <a:schemeClr val="bg1"/>
                </a:solidFill>
              </a:rPr>
              <a:t>Un Attestato è posseduto </a:t>
            </a:r>
            <a:r>
              <a:rPr lang="it-IT" sz="3200" u="sng">
                <a:solidFill>
                  <a:schemeClr val="bg1"/>
                </a:solidFill>
              </a:rPr>
              <a:t>da almeno 1</a:t>
            </a:r>
            <a:r>
              <a:rPr lang="it-IT" sz="3200">
                <a:solidFill>
                  <a:schemeClr val="bg1"/>
                </a:solidFill>
              </a:rPr>
              <a:t> studente </a:t>
            </a:r>
            <a:r>
              <a:rPr lang="it-IT" sz="3200" u="sng">
                <a:solidFill>
                  <a:schemeClr val="bg1"/>
                </a:solidFill>
              </a:rPr>
              <a:t>ed al più da 1</a:t>
            </a:r>
            <a:r>
              <a:rPr lang="it-IT" sz="3200">
                <a:solidFill>
                  <a:schemeClr val="bg1"/>
                </a:solidFill>
              </a:rPr>
              <a:t> studente (uno e uno solo)</a:t>
            </a:r>
          </a:p>
        </p:txBody>
      </p:sp>
      <p:sp>
        <p:nvSpPr>
          <p:cNvPr id="132110" name="Line 1038"/>
          <p:cNvSpPr>
            <a:spLocks noChangeShapeType="1"/>
          </p:cNvSpPr>
          <p:nvPr/>
        </p:nvSpPr>
        <p:spPr bwMode="auto">
          <a:xfrm flipV="1">
            <a:off x="5181600" y="2743200"/>
            <a:ext cx="457200" cy="152400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 type="triangle" w="med" len="med"/>
          </a:ln>
          <a:effectLst/>
        </p:spPr>
        <p:txBody>
          <a:bodyPr lIns="92075" tIns="46038" rIns="92075" bIns="46038">
            <a:spAutoFit/>
          </a:bodyPr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32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2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2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109" grpId="0" animBg="1" autoUpdateAnimBg="0"/>
      <p:bldP spid="13211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441325" y="1905000"/>
            <a:ext cx="8474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just"/>
            <a:endParaRPr lang="it-IT" sz="2400"/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441325" y="1143000"/>
            <a:ext cx="8321675" cy="1552575"/>
          </a:xfrm>
          <a:prstGeom prst="rect">
            <a:avLst/>
          </a:prstGeom>
          <a:solidFill>
            <a:srgbClr val="003399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003399">
                <a:gamma/>
                <a:shade val="60000"/>
                <a:invGamma/>
              </a:srgbClr>
            </a:prstShdw>
          </a:effectLst>
        </p:spPr>
        <p:txBody>
          <a:bodyPr>
            <a:spAutoFit/>
          </a:bodyPr>
          <a:lstStyle/>
          <a:p>
            <a:pPr marL="457200" indent="-457200" algn="just">
              <a:buFontTx/>
              <a:buAutoNum type="alphaLcPeriod" startAt="2"/>
            </a:pPr>
            <a:r>
              <a:rPr lang="it-IT" sz="2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Associazione 1:N (uno a molti) o semplice</a:t>
            </a:r>
          </a:p>
          <a:p>
            <a:pPr marL="457200" indent="-457200" algn="just"/>
            <a:r>
              <a:rPr lang="it-IT" sz="2400">
                <a:solidFill>
                  <a:schemeClr val="bg1"/>
                </a:solidFill>
              </a:rPr>
              <a:t>	ad un elemento di E</a:t>
            </a:r>
            <a:r>
              <a:rPr lang="it-IT" sz="2400" baseline="-25000">
                <a:solidFill>
                  <a:schemeClr val="bg1"/>
                </a:solidFill>
              </a:rPr>
              <a:t>1</a:t>
            </a:r>
            <a:r>
              <a:rPr lang="it-IT" sz="2400">
                <a:solidFill>
                  <a:schemeClr val="bg1"/>
                </a:solidFill>
              </a:rPr>
              <a:t> possono corrispondere più elementi di E</a:t>
            </a:r>
            <a:r>
              <a:rPr lang="it-IT" sz="2400" baseline="-25000">
                <a:solidFill>
                  <a:schemeClr val="bg1"/>
                </a:solidFill>
              </a:rPr>
              <a:t>2</a:t>
            </a:r>
            <a:r>
              <a:rPr lang="it-IT" sz="2400">
                <a:solidFill>
                  <a:schemeClr val="bg1"/>
                </a:solidFill>
              </a:rPr>
              <a:t>, mentre ad ogni elemento di E</a:t>
            </a:r>
            <a:r>
              <a:rPr lang="it-IT" sz="2400" baseline="-25000">
                <a:solidFill>
                  <a:schemeClr val="bg1"/>
                </a:solidFill>
              </a:rPr>
              <a:t>2</a:t>
            </a:r>
            <a:r>
              <a:rPr lang="it-IT" sz="2400">
                <a:solidFill>
                  <a:schemeClr val="bg1"/>
                </a:solidFill>
              </a:rPr>
              <a:t> deve corrispondere uno e un solo elemento di E</a:t>
            </a:r>
            <a:r>
              <a:rPr lang="it-IT" sz="2400" baseline="-25000">
                <a:solidFill>
                  <a:schemeClr val="bg1"/>
                </a:solidFill>
              </a:rPr>
              <a:t>1</a:t>
            </a:r>
            <a:r>
              <a:rPr lang="it-IT" sz="2400">
                <a:solidFill>
                  <a:schemeClr val="bg1"/>
                </a:solidFill>
              </a:rPr>
              <a:t>.</a:t>
            </a:r>
          </a:p>
        </p:txBody>
      </p:sp>
      <p:grpSp>
        <p:nvGrpSpPr>
          <p:cNvPr id="44052" name="Group 20"/>
          <p:cNvGrpSpPr>
            <a:grpSpLocks/>
          </p:cNvGrpSpPr>
          <p:nvPr/>
        </p:nvGrpSpPr>
        <p:grpSpPr bwMode="auto">
          <a:xfrm>
            <a:off x="457200" y="3124200"/>
            <a:ext cx="8550275" cy="2940050"/>
            <a:chOff x="288" y="1968"/>
            <a:chExt cx="5386" cy="1852"/>
          </a:xfrm>
        </p:grpSpPr>
        <p:sp>
          <p:nvSpPr>
            <p:cNvPr id="44038" name="Oval 6"/>
            <p:cNvSpPr>
              <a:spLocks noChangeArrowheads="1"/>
            </p:cNvSpPr>
            <p:nvPr/>
          </p:nvSpPr>
          <p:spPr bwMode="auto">
            <a:xfrm>
              <a:off x="1248" y="2064"/>
              <a:ext cx="672" cy="624"/>
            </a:xfrm>
            <a:prstGeom prst="ellipse">
              <a:avLst/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chemeClr val="hlink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/>
              <a:endParaRPr lang="it-IT" sz="2400" i="1"/>
            </a:p>
          </p:txBody>
        </p:sp>
        <p:sp>
          <p:nvSpPr>
            <p:cNvPr id="44039" name="Oval 7"/>
            <p:cNvSpPr>
              <a:spLocks noChangeArrowheads="1"/>
            </p:cNvSpPr>
            <p:nvPr/>
          </p:nvSpPr>
          <p:spPr bwMode="auto">
            <a:xfrm>
              <a:off x="1536" y="2352"/>
              <a:ext cx="96" cy="96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chemeClr val="accent2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4040" name="Oval 8"/>
            <p:cNvSpPr>
              <a:spLocks noChangeArrowheads="1"/>
            </p:cNvSpPr>
            <p:nvPr/>
          </p:nvSpPr>
          <p:spPr bwMode="auto">
            <a:xfrm>
              <a:off x="3552" y="2064"/>
              <a:ext cx="672" cy="624"/>
            </a:xfrm>
            <a:prstGeom prst="ellipse">
              <a:avLst/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chemeClr val="hlink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/>
              <a:endParaRPr lang="it-IT" sz="2400" i="1"/>
            </a:p>
          </p:txBody>
        </p:sp>
        <p:sp>
          <p:nvSpPr>
            <p:cNvPr id="44041" name="Oval 9"/>
            <p:cNvSpPr>
              <a:spLocks noChangeArrowheads="1"/>
            </p:cNvSpPr>
            <p:nvPr/>
          </p:nvSpPr>
          <p:spPr bwMode="auto">
            <a:xfrm>
              <a:off x="3840" y="2352"/>
              <a:ext cx="96" cy="96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chemeClr val="accent2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4042" name="Line 10"/>
            <p:cNvSpPr>
              <a:spLocks noChangeShapeType="1"/>
            </p:cNvSpPr>
            <p:nvPr/>
          </p:nvSpPr>
          <p:spPr bwMode="auto">
            <a:xfrm>
              <a:off x="1584" y="2400"/>
              <a:ext cx="2304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>
              <a:prstShdw prst="shdw17" dist="17961" dir="2700000">
                <a:schemeClr val="accent2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endParaRPr lang="it-IT"/>
            </a:p>
          </p:txBody>
        </p:sp>
        <p:sp>
          <p:nvSpPr>
            <p:cNvPr id="44043" name="Text Box 11"/>
            <p:cNvSpPr txBox="1">
              <a:spLocks noChangeArrowheads="1"/>
            </p:cNvSpPr>
            <p:nvPr/>
          </p:nvSpPr>
          <p:spPr bwMode="auto">
            <a:xfrm>
              <a:off x="960" y="1968"/>
              <a:ext cx="29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 sz="2400">
                  <a:solidFill>
                    <a:srgbClr val="00FFFF"/>
                  </a:solidFill>
                </a:rPr>
                <a:t>E</a:t>
              </a:r>
              <a:r>
                <a:rPr lang="it-IT" sz="2400" baseline="-25000">
                  <a:solidFill>
                    <a:srgbClr val="00FFFF"/>
                  </a:solidFill>
                </a:rPr>
                <a:t>1</a:t>
              </a:r>
            </a:p>
          </p:txBody>
        </p:sp>
        <p:sp>
          <p:nvSpPr>
            <p:cNvPr id="44044" name="Text Box 12"/>
            <p:cNvSpPr txBox="1">
              <a:spLocks noChangeArrowheads="1"/>
            </p:cNvSpPr>
            <p:nvPr/>
          </p:nvSpPr>
          <p:spPr bwMode="auto">
            <a:xfrm>
              <a:off x="4272" y="1968"/>
              <a:ext cx="29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 sz="2400">
                  <a:solidFill>
                    <a:srgbClr val="00FFFF"/>
                  </a:solidFill>
                </a:rPr>
                <a:t>E</a:t>
              </a:r>
              <a:r>
                <a:rPr lang="it-IT" sz="2400" baseline="-25000">
                  <a:solidFill>
                    <a:srgbClr val="00FFFF"/>
                  </a:solidFill>
                </a:rPr>
                <a:t>2</a:t>
              </a:r>
            </a:p>
          </p:txBody>
        </p:sp>
        <p:sp>
          <p:nvSpPr>
            <p:cNvPr id="44045" name="Text Box 13"/>
            <p:cNvSpPr txBox="1">
              <a:spLocks noChangeArrowheads="1"/>
            </p:cNvSpPr>
            <p:nvPr/>
          </p:nvSpPr>
          <p:spPr bwMode="auto">
            <a:xfrm>
              <a:off x="288" y="3072"/>
              <a:ext cx="5386" cy="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just"/>
              <a:r>
                <a:rPr lang="it-IT" sz="2400">
                  <a:solidFill>
                    <a:schemeClr val="bg1"/>
                  </a:solidFill>
                </a:rPr>
                <a:t>Ogni istanza della prima entità si può associare a uno o più istanze della seconda entità, mentre ogni istanza della seconda entità si deve associare ad una sola istanza della prima.</a:t>
              </a:r>
            </a:p>
          </p:txBody>
        </p:sp>
        <p:sp>
          <p:nvSpPr>
            <p:cNvPr id="44046" name="Oval 14"/>
            <p:cNvSpPr>
              <a:spLocks noChangeArrowheads="1"/>
            </p:cNvSpPr>
            <p:nvPr/>
          </p:nvSpPr>
          <p:spPr bwMode="auto">
            <a:xfrm>
              <a:off x="3840" y="2544"/>
              <a:ext cx="96" cy="96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chemeClr val="accent2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4047" name="Oval 15"/>
            <p:cNvSpPr>
              <a:spLocks noChangeArrowheads="1"/>
            </p:cNvSpPr>
            <p:nvPr/>
          </p:nvSpPr>
          <p:spPr bwMode="auto">
            <a:xfrm>
              <a:off x="3840" y="2160"/>
              <a:ext cx="96" cy="96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chemeClr val="accent2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4048" name="Line 16"/>
            <p:cNvSpPr>
              <a:spLocks noChangeShapeType="1"/>
            </p:cNvSpPr>
            <p:nvPr/>
          </p:nvSpPr>
          <p:spPr bwMode="auto">
            <a:xfrm flipV="1">
              <a:off x="1584" y="2208"/>
              <a:ext cx="2352" cy="192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>
              <a:prstShdw prst="shdw17" dist="17961" dir="2700000">
                <a:schemeClr val="accent2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endParaRPr lang="it-IT"/>
            </a:p>
          </p:txBody>
        </p:sp>
        <p:sp>
          <p:nvSpPr>
            <p:cNvPr id="44049" name="Line 17"/>
            <p:cNvSpPr>
              <a:spLocks noChangeShapeType="1"/>
            </p:cNvSpPr>
            <p:nvPr/>
          </p:nvSpPr>
          <p:spPr bwMode="auto">
            <a:xfrm>
              <a:off x="1584" y="2400"/>
              <a:ext cx="2304" cy="192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>
              <a:prstShdw prst="shdw17" dist="17961" dir="2700000">
                <a:schemeClr val="accent2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44050" name="Rectangle 18"/>
          <p:cNvSpPr>
            <a:spLocks noChangeArrowheads="1"/>
          </p:cNvSpPr>
          <p:nvPr/>
        </p:nvSpPr>
        <p:spPr bwMode="auto">
          <a:xfrm>
            <a:off x="533400" y="76200"/>
            <a:ext cx="8077200" cy="762000"/>
          </a:xfrm>
          <a:prstGeom prst="rect">
            <a:avLst/>
          </a:prstGeom>
          <a:noFill/>
          <a:ln w="57150" cmpd="thickThin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/>
            <a:r>
              <a:rPr lang="en-US">
                <a:solidFill>
                  <a:srgbClr val="00FF00"/>
                </a:solidFill>
              </a:rPr>
              <a:t>Le associazioni tra entità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Text Box 2"/>
          <p:cNvSpPr txBox="1">
            <a:spLocks noChangeArrowheads="1"/>
          </p:cNvSpPr>
          <p:nvPr/>
        </p:nvSpPr>
        <p:spPr bwMode="auto">
          <a:xfrm>
            <a:off x="441325" y="1905000"/>
            <a:ext cx="8474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just"/>
            <a:endParaRPr lang="it-IT" sz="2400"/>
          </a:p>
        </p:txBody>
      </p:sp>
      <p:sp>
        <p:nvSpPr>
          <p:cNvPr id="92174" name="Rectangle 14"/>
          <p:cNvSpPr>
            <a:spLocks noChangeArrowheads="1"/>
          </p:cNvSpPr>
          <p:nvPr/>
        </p:nvSpPr>
        <p:spPr bwMode="auto">
          <a:xfrm>
            <a:off x="533400" y="76200"/>
            <a:ext cx="8077200" cy="762000"/>
          </a:xfrm>
          <a:prstGeom prst="rect">
            <a:avLst/>
          </a:prstGeom>
          <a:noFill/>
          <a:ln w="57150" cmpd="thickThin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/>
            <a:r>
              <a:rPr lang="en-US">
                <a:solidFill>
                  <a:srgbClr val="00FF00"/>
                </a:solidFill>
              </a:rPr>
              <a:t>Le associazioni tra entità</a:t>
            </a:r>
          </a:p>
        </p:txBody>
      </p:sp>
      <p:grpSp>
        <p:nvGrpSpPr>
          <p:cNvPr id="92197" name="Group 37"/>
          <p:cNvGrpSpPr>
            <a:grpSpLocks/>
          </p:cNvGrpSpPr>
          <p:nvPr/>
        </p:nvGrpSpPr>
        <p:grpSpPr bwMode="auto">
          <a:xfrm>
            <a:off x="76200" y="3352800"/>
            <a:ext cx="8915400" cy="1143000"/>
            <a:chOff x="48" y="2112"/>
            <a:chExt cx="5616" cy="720"/>
          </a:xfrm>
        </p:grpSpPr>
        <p:sp>
          <p:nvSpPr>
            <p:cNvPr id="92182" name="AutoShape 22"/>
            <p:cNvSpPr>
              <a:spLocks noChangeArrowheads="1"/>
            </p:cNvSpPr>
            <p:nvPr/>
          </p:nvSpPr>
          <p:spPr bwMode="auto">
            <a:xfrm>
              <a:off x="3840" y="2112"/>
              <a:ext cx="1824" cy="720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it-IT" sz="2400" b="1"/>
            </a:p>
          </p:txBody>
        </p:sp>
        <p:sp>
          <p:nvSpPr>
            <p:cNvPr id="92183" name="Text Box 23"/>
            <p:cNvSpPr txBox="1">
              <a:spLocks noChangeArrowheads="1"/>
            </p:cNvSpPr>
            <p:nvPr/>
          </p:nvSpPr>
          <p:spPr bwMode="auto">
            <a:xfrm>
              <a:off x="1920" y="2256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 sz="2400">
                  <a:solidFill>
                    <a:srgbClr val="FF9933"/>
                  </a:solidFill>
                </a:rPr>
                <a:t>1</a:t>
              </a:r>
            </a:p>
          </p:txBody>
        </p:sp>
        <p:sp>
          <p:nvSpPr>
            <p:cNvPr id="92184" name="Text Box 24"/>
            <p:cNvSpPr txBox="1">
              <a:spLocks noChangeArrowheads="1"/>
            </p:cNvSpPr>
            <p:nvPr/>
          </p:nvSpPr>
          <p:spPr bwMode="auto">
            <a:xfrm>
              <a:off x="3537" y="2544"/>
              <a:ext cx="25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 sz="2400">
                  <a:solidFill>
                    <a:srgbClr val="FF9933"/>
                  </a:solidFill>
                </a:rPr>
                <a:t>N</a:t>
              </a:r>
            </a:p>
          </p:txBody>
        </p:sp>
        <p:sp>
          <p:nvSpPr>
            <p:cNvPr id="92185" name="Line 25"/>
            <p:cNvSpPr>
              <a:spLocks noChangeShapeType="1"/>
            </p:cNvSpPr>
            <p:nvPr/>
          </p:nvSpPr>
          <p:spPr bwMode="auto">
            <a:xfrm>
              <a:off x="2880" y="2496"/>
              <a:ext cx="960" cy="0"/>
            </a:xfrm>
            <a:prstGeom prst="line">
              <a:avLst/>
            </a:prstGeom>
            <a:noFill/>
            <a:ln w="9525">
              <a:solidFill>
                <a:srgbClr val="FF99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92186" name="AutoShape 26"/>
            <p:cNvSpPr>
              <a:spLocks noChangeArrowheads="1"/>
            </p:cNvSpPr>
            <p:nvPr/>
          </p:nvSpPr>
          <p:spPr bwMode="auto">
            <a:xfrm>
              <a:off x="96" y="2112"/>
              <a:ext cx="1824" cy="720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it-IT" sz="2400" b="1"/>
            </a:p>
          </p:txBody>
        </p:sp>
        <p:sp>
          <p:nvSpPr>
            <p:cNvPr id="92187" name="Text Box 27"/>
            <p:cNvSpPr txBox="1">
              <a:spLocks noChangeArrowheads="1"/>
            </p:cNvSpPr>
            <p:nvPr/>
          </p:nvSpPr>
          <p:spPr bwMode="auto">
            <a:xfrm>
              <a:off x="48" y="2330"/>
              <a:ext cx="190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 sz="2400" b="1"/>
                <a:t>CONTOCORRENTE</a:t>
              </a:r>
            </a:p>
          </p:txBody>
        </p:sp>
        <p:sp>
          <p:nvSpPr>
            <p:cNvPr id="92188" name="Text Box 28"/>
            <p:cNvSpPr txBox="1">
              <a:spLocks noChangeArrowheads="1"/>
            </p:cNvSpPr>
            <p:nvPr/>
          </p:nvSpPr>
          <p:spPr bwMode="auto">
            <a:xfrm>
              <a:off x="4080" y="2352"/>
              <a:ext cx="138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 sz="2400" b="1"/>
                <a:t>MOVIMENTO</a:t>
              </a:r>
            </a:p>
          </p:txBody>
        </p:sp>
        <p:sp>
          <p:nvSpPr>
            <p:cNvPr id="92189" name="Text Box 29"/>
            <p:cNvSpPr txBox="1">
              <a:spLocks noChangeArrowheads="1"/>
            </p:cNvSpPr>
            <p:nvPr/>
          </p:nvSpPr>
          <p:spPr bwMode="auto">
            <a:xfrm>
              <a:off x="2880" y="2208"/>
              <a:ext cx="84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 sz="2400" i="1">
                  <a:solidFill>
                    <a:srgbClr val="FF9933"/>
                  </a:solidFill>
                </a:rPr>
                <a:t>Riferito a</a:t>
              </a:r>
            </a:p>
          </p:txBody>
        </p:sp>
        <p:sp>
          <p:nvSpPr>
            <p:cNvPr id="92190" name="Text Box 30"/>
            <p:cNvSpPr txBox="1">
              <a:spLocks noChangeArrowheads="1"/>
            </p:cNvSpPr>
            <p:nvPr/>
          </p:nvSpPr>
          <p:spPr bwMode="auto">
            <a:xfrm>
              <a:off x="1920" y="2496"/>
              <a:ext cx="15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it-IT" sz="2400" i="1">
                  <a:solidFill>
                    <a:srgbClr val="FF9933"/>
                  </a:solidFill>
                </a:rPr>
                <a:t>Movimentato da</a:t>
              </a:r>
            </a:p>
          </p:txBody>
        </p:sp>
        <p:sp>
          <p:nvSpPr>
            <p:cNvPr id="92191" name="Line 31"/>
            <p:cNvSpPr>
              <a:spLocks noChangeShapeType="1"/>
            </p:cNvSpPr>
            <p:nvPr/>
          </p:nvSpPr>
          <p:spPr bwMode="auto">
            <a:xfrm>
              <a:off x="1920" y="2496"/>
              <a:ext cx="960" cy="0"/>
            </a:xfrm>
            <a:prstGeom prst="line">
              <a:avLst/>
            </a:prstGeom>
            <a:noFill/>
            <a:ln w="9525">
              <a:solidFill>
                <a:srgbClr val="FF9933"/>
              </a:solidFill>
              <a:prstDash val="dashDot"/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92192" name="Line 32"/>
            <p:cNvSpPr>
              <a:spLocks noChangeShapeType="1"/>
            </p:cNvSpPr>
            <p:nvPr/>
          </p:nvSpPr>
          <p:spPr bwMode="auto">
            <a:xfrm>
              <a:off x="3552" y="2496"/>
              <a:ext cx="288" cy="96"/>
            </a:xfrm>
            <a:prstGeom prst="line">
              <a:avLst/>
            </a:prstGeom>
            <a:noFill/>
            <a:ln w="9525">
              <a:solidFill>
                <a:srgbClr val="FF99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92193" name="Line 33"/>
            <p:cNvSpPr>
              <a:spLocks noChangeShapeType="1"/>
            </p:cNvSpPr>
            <p:nvPr/>
          </p:nvSpPr>
          <p:spPr bwMode="auto">
            <a:xfrm flipV="1">
              <a:off x="3552" y="2400"/>
              <a:ext cx="288" cy="96"/>
            </a:xfrm>
            <a:prstGeom prst="line">
              <a:avLst/>
            </a:prstGeom>
            <a:noFill/>
            <a:ln w="9525" cmpd="thickThin">
              <a:solidFill>
                <a:srgbClr val="FF9933"/>
              </a:solidFill>
              <a:round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endParaRPr lang="it-IT"/>
            </a:p>
          </p:txBody>
        </p:sp>
      </p:grpSp>
      <p:sp>
        <p:nvSpPr>
          <p:cNvPr id="92198" name="Rectangle 38"/>
          <p:cNvSpPr>
            <a:spLocks noChangeArrowheads="1"/>
          </p:cNvSpPr>
          <p:nvPr/>
        </p:nvSpPr>
        <p:spPr bwMode="auto">
          <a:xfrm>
            <a:off x="228600" y="1403350"/>
            <a:ext cx="8534400" cy="1187450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000099">
                <a:gamma/>
                <a:shade val="60000"/>
                <a:invGamma/>
              </a:srgb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400">
                <a:solidFill>
                  <a:srgbClr val="FF9933"/>
                </a:solidFill>
              </a:rPr>
              <a:t>Esempio:</a:t>
            </a:r>
            <a:r>
              <a:rPr lang="it-IT" sz="2400">
                <a:solidFill>
                  <a:schemeClr val="bg1"/>
                </a:solidFill>
              </a:rPr>
              <a:t> gestione movimenti su un conto corrente.</a:t>
            </a:r>
            <a:br>
              <a:rPr lang="it-IT" sz="2400">
                <a:solidFill>
                  <a:schemeClr val="bg1"/>
                </a:solidFill>
              </a:rPr>
            </a:br>
            <a:r>
              <a:rPr lang="it-IT" sz="2400">
                <a:solidFill>
                  <a:schemeClr val="bg1"/>
                </a:solidFill>
              </a:rPr>
              <a:t>Su ogni conto si possono effettuare una o più operazioni, </a:t>
            </a:r>
            <a:br>
              <a:rPr lang="it-IT" sz="2400">
                <a:solidFill>
                  <a:schemeClr val="bg1"/>
                </a:solidFill>
              </a:rPr>
            </a:br>
            <a:r>
              <a:rPr lang="it-IT" sz="2400">
                <a:solidFill>
                  <a:schemeClr val="bg1"/>
                </a:solidFill>
              </a:rPr>
              <a:t>ma ogni movimento si  riferisce ad un solo conto corrente.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441325" y="1905000"/>
            <a:ext cx="8474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just"/>
            <a:endParaRPr lang="it-IT" sz="2400"/>
          </a:p>
        </p:txBody>
      </p:sp>
      <p:sp>
        <p:nvSpPr>
          <p:cNvPr id="45062" name="AutoShape 6"/>
          <p:cNvSpPr>
            <a:spLocks noChangeArrowheads="1"/>
          </p:cNvSpPr>
          <p:nvPr/>
        </p:nvSpPr>
        <p:spPr bwMode="auto">
          <a:xfrm>
            <a:off x="6096000" y="3352800"/>
            <a:ext cx="2895600" cy="11430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 b="1"/>
          </a:p>
        </p:txBody>
      </p:sp>
      <p:sp>
        <p:nvSpPr>
          <p:cNvPr id="45063" name="Text Box 7"/>
          <p:cNvSpPr txBox="1">
            <a:spLocks noChangeArrowheads="1"/>
          </p:cNvSpPr>
          <p:nvPr/>
        </p:nvSpPr>
        <p:spPr bwMode="auto">
          <a:xfrm>
            <a:off x="3048000" y="35814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2400">
                <a:solidFill>
                  <a:srgbClr val="FF9933"/>
                </a:solidFill>
              </a:rPr>
              <a:t>1</a:t>
            </a:r>
          </a:p>
        </p:txBody>
      </p:sp>
      <p:sp>
        <p:nvSpPr>
          <p:cNvPr id="45064" name="Text Box 8"/>
          <p:cNvSpPr txBox="1">
            <a:spLocks noChangeArrowheads="1"/>
          </p:cNvSpPr>
          <p:nvPr/>
        </p:nvSpPr>
        <p:spPr bwMode="auto">
          <a:xfrm>
            <a:off x="5614988" y="4038600"/>
            <a:ext cx="404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2400">
                <a:solidFill>
                  <a:srgbClr val="FF9933"/>
                </a:solidFill>
              </a:rPr>
              <a:t>N</a:t>
            </a:r>
          </a:p>
        </p:txBody>
      </p:sp>
      <p:sp>
        <p:nvSpPr>
          <p:cNvPr id="45065" name="Line 9"/>
          <p:cNvSpPr>
            <a:spLocks noChangeShapeType="1"/>
          </p:cNvSpPr>
          <p:nvPr/>
        </p:nvSpPr>
        <p:spPr bwMode="auto">
          <a:xfrm>
            <a:off x="4572000" y="3962400"/>
            <a:ext cx="1524000" cy="0"/>
          </a:xfrm>
          <a:prstGeom prst="line">
            <a:avLst/>
          </a:prstGeom>
          <a:noFill/>
          <a:ln w="9525">
            <a:solidFill>
              <a:srgbClr val="FF99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45066" name="AutoShape 10"/>
          <p:cNvSpPr>
            <a:spLocks noChangeArrowheads="1"/>
          </p:cNvSpPr>
          <p:nvPr/>
        </p:nvSpPr>
        <p:spPr bwMode="auto">
          <a:xfrm>
            <a:off x="152400" y="3352800"/>
            <a:ext cx="2895600" cy="11430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 b="1"/>
          </a:p>
        </p:txBody>
      </p:sp>
      <p:sp>
        <p:nvSpPr>
          <p:cNvPr id="45067" name="Text Box 11"/>
          <p:cNvSpPr txBox="1">
            <a:spLocks noChangeArrowheads="1"/>
          </p:cNvSpPr>
          <p:nvPr/>
        </p:nvSpPr>
        <p:spPr bwMode="auto">
          <a:xfrm>
            <a:off x="76200" y="3698875"/>
            <a:ext cx="30305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2400" b="1"/>
              <a:t>CONTOCORRENTE</a:t>
            </a:r>
          </a:p>
        </p:txBody>
      </p:sp>
      <p:sp>
        <p:nvSpPr>
          <p:cNvPr id="45068" name="Text Box 12"/>
          <p:cNvSpPr txBox="1">
            <a:spLocks noChangeArrowheads="1"/>
          </p:cNvSpPr>
          <p:nvPr/>
        </p:nvSpPr>
        <p:spPr bwMode="auto">
          <a:xfrm>
            <a:off x="6477000" y="3733800"/>
            <a:ext cx="2198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2400" b="1"/>
              <a:t>MOVIMENTO</a:t>
            </a:r>
          </a:p>
        </p:txBody>
      </p:sp>
      <p:sp>
        <p:nvSpPr>
          <p:cNvPr id="45073" name="Text Box 17"/>
          <p:cNvSpPr txBox="1">
            <a:spLocks noChangeArrowheads="1"/>
          </p:cNvSpPr>
          <p:nvPr/>
        </p:nvSpPr>
        <p:spPr bwMode="auto">
          <a:xfrm>
            <a:off x="4572000" y="3505200"/>
            <a:ext cx="13414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2400" i="1">
                <a:solidFill>
                  <a:schemeClr val="bg1"/>
                </a:solidFill>
              </a:rPr>
              <a:t>Riferito a</a:t>
            </a:r>
          </a:p>
        </p:txBody>
      </p:sp>
      <p:sp>
        <p:nvSpPr>
          <p:cNvPr id="45074" name="Text Box 18"/>
          <p:cNvSpPr txBox="1">
            <a:spLocks noChangeArrowheads="1"/>
          </p:cNvSpPr>
          <p:nvPr/>
        </p:nvSpPr>
        <p:spPr bwMode="auto">
          <a:xfrm>
            <a:off x="3048000" y="3962400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2400" i="1">
                <a:solidFill>
                  <a:schemeClr val="bg1"/>
                </a:solidFill>
              </a:rPr>
              <a:t>Movimentato da</a:t>
            </a:r>
          </a:p>
        </p:txBody>
      </p:sp>
      <p:sp>
        <p:nvSpPr>
          <p:cNvPr id="45075" name="Line 19"/>
          <p:cNvSpPr>
            <a:spLocks noChangeShapeType="1"/>
          </p:cNvSpPr>
          <p:nvPr/>
        </p:nvSpPr>
        <p:spPr bwMode="auto">
          <a:xfrm>
            <a:off x="3048000" y="3962400"/>
            <a:ext cx="1524000" cy="0"/>
          </a:xfrm>
          <a:prstGeom prst="line">
            <a:avLst/>
          </a:prstGeom>
          <a:noFill/>
          <a:ln w="9525">
            <a:solidFill>
              <a:srgbClr val="FF9933"/>
            </a:solidFill>
            <a:prstDash val="dashDot"/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45076" name="Rectangle 20"/>
          <p:cNvSpPr>
            <a:spLocks noChangeArrowheads="1"/>
          </p:cNvSpPr>
          <p:nvPr/>
        </p:nvSpPr>
        <p:spPr bwMode="auto">
          <a:xfrm>
            <a:off x="533400" y="76200"/>
            <a:ext cx="8077200" cy="762000"/>
          </a:xfrm>
          <a:prstGeom prst="rect">
            <a:avLst/>
          </a:prstGeom>
          <a:noFill/>
          <a:ln w="57150" cmpd="thickThin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/>
            <a:r>
              <a:rPr lang="en-US">
                <a:solidFill>
                  <a:srgbClr val="00FF00"/>
                </a:solidFill>
              </a:rPr>
              <a:t>Le associazioni tra entità</a:t>
            </a:r>
          </a:p>
        </p:txBody>
      </p:sp>
      <p:sp>
        <p:nvSpPr>
          <p:cNvPr id="45078" name="Line 22"/>
          <p:cNvSpPr>
            <a:spLocks noChangeShapeType="1"/>
          </p:cNvSpPr>
          <p:nvPr/>
        </p:nvSpPr>
        <p:spPr bwMode="auto">
          <a:xfrm>
            <a:off x="5638800" y="3962400"/>
            <a:ext cx="457200" cy="152400"/>
          </a:xfrm>
          <a:prstGeom prst="line">
            <a:avLst/>
          </a:prstGeom>
          <a:noFill/>
          <a:ln w="9525">
            <a:solidFill>
              <a:srgbClr val="FF99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45079" name="Line 23"/>
          <p:cNvSpPr>
            <a:spLocks noChangeShapeType="1"/>
          </p:cNvSpPr>
          <p:nvPr/>
        </p:nvSpPr>
        <p:spPr bwMode="auto">
          <a:xfrm flipV="1">
            <a:off x="5638800" y="3810000"/>
            <a:ext cx="457200" cy="152400"/>
          </a:xfrm>
          <a:prstGeom prst="line">
            <a:avLst/>
          </a:prstGeom>
          <a:noFill/>
          <a:ln w="9525" cmpd="thickThin">
            <a:solidFill>
              <a:srgbClr val="FF9933"/>
            </a:solidFill>
            <a:round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endParaRPr lang="it-IT"/>
          </a:p>
        </p:txBody>
      </p:sp>
      <p:grpSp>
        <p:nvGrpSpPr>
          <p:cNvPr id="45083" name="Group 27"/>
          <p:cNvGrpSpPr>
            <a:grpSpLocks/>
          </p:cNvGrpSpPr>
          <p:nvPr/>
        </p:nvGrpSpPr>
        <p:grpSpPr bwMode="auto">
          <a:xfrm>
            <a:off x="228600" y="4114800"/>
            <a:ext cx="5410200" cy="2028825"/>
            <a:chOff x="144" y="2976"/>
            <a:chExt cx="3408" cy="1278"/>
          </a:xfrm>
        </p:grpSpPr>
        <p:sp>
          <p:nvSpPr>
            <p:cNvPr id="45081" name="Rectangle 25"/>
            <p:cNvSpPr>
              <a:spLocks noChangeArrowheads="1"/>
            </p:cNvSpPr>
            <p:nvPr/>
          </p:nvSpPr>
          <p:spPr bwMode="auto">
            <a:xfrm>
              <a:off x="144" y="3504"/>
              <a:ext cx="3312" cy="750"/>
            </a:xfrm>
            <a:prstGeom prst="rect">
              <a:avLst/>
            </a:prstGeom>
            <a:noFill/>
            <a:ln w="3175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sz="2400">
                  <a:solidFill>
                    <a:schemeClr val="bg1"/>
                  </a:solidFill>
                </a:rPr>
                <a:t>Il grado a molti si rappresenta con l’aggiunta di altre due linee in prossimità dell’entità di arrivo.</a:t>
              </a:r>
            </a:p>
          </p:txBody>
        </p:sp>
        <p:sp>
          <p:nvSpPr>
            <p:cNvPr id="45082" name="Line 26"/>
            <p:cNvSpPr>
              <a:spLocks noChangeShapeType="1"/>
            </p:cNvSpPr>
            <p:nvPr/>
          </p:nvSpPr>
          <p:spPr bwMode="auto">
            <a:xfrm flipV="1">
              <a:off x="3456" y="2976"/>
              <a:ext cx="96" cy="720"/>
            </a:xfrm>
            <a:prstGeom prst="line">
              <a:avLst/>
            </a:prstGeom>
            <a:noFill/>
            <a:ln w="3175">
              <a:solidFill>
                <a:schemeClr val="accent1"/>
              </a:solidFill>
              <a:round/>
              <a:headEnd/>
              <a:tailEnd type="triangle" w="med" len="med"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endParaRPr lang="it-IT"/>
            </a:p>
          </p:txBody>
        </p:sp>
      </p:grpSp>
      <p:sp>
        <p:nvSpPr>
          <p:cNvPr id="45084" name="Rectangle 28"/>
          <p:cNvSpPr>
            <a:spLocks noChangeArrowheads="1"/>
          </p:cNvSpPr>
          <p:nvPr/>
        </p:nvSpPr>
        <p:spPr bwMode="auto">
          <a:xfrm>
            <a:off x="228600" y="1371600"/>
            <a:ext cx="8534400" cy="822325"/>
          </a:xfrm>
          <a:prstGeom prst="rect">
            <a:avLst/>
          </a:prstGeom>
          <a:solidFill>
            <a:srgbClr val="000099"/>
          </a:solidFill>
          <a:ln w="57150" cmpd="thickThin">
            <a:noFill/>
            <a:miter lim="800000"/>
            <a:headEnd/>
            <a:tailEnd/>
          </a:ln>
          <a:effectLst>
            <a:prstShdw prst="shdw18" dist="17961" dir="13500000">
              <a:srgbClr val="000099">
                <a:gamma/>
                <a:shade val="60000"/>
                <a:invGamma/>
              </a:srgbClr>
            </a:prstShdw>
          </a:effectLst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400">
                <a:solidFill>
                  <a:schemeClr val="bg1"/>
                </a:solidFill>
              </a:rPr>
              <a:t>il verso </a:t>
            </a:r>
            <a:r>
              <a:rPr lang="it-IT" sz="2400" i="1">
                <a:solidFill>
                  <a:srgbClr val="FF9933"/>
                </a:solidFill>
              </a:rPr>
              <a:t>Movimentato da</a:t>
            </a:r>
            <a:r>
              <a:rPr lang="it-IT" sz="2400">
                <a:solidFill>
                  <a:schemeClr val="bg1"/>
                </a:solidFill>
              </a:rPr>
              <a:t> (opzionale) è di grado a molti, </a:t>
            </a:r>
            <a:br>
              <a:rPr lang="it-IT" sz="2400">
                <a:solidFill>
                  <a:schemeClr val="bg1"/>
                </a:solidFill>
              </a:rPr>
            </a:br>
            <a:r>
              <a:rPr lang="it-IT" sz="2400">
                <a:solidFill>
                  <a:schemeClr val="bg1"/>
                </a:solidFill>
              </a:rPr>
              <a:t>mentre il verso </a:t>
            </a:r>
            <a:r>
              <a:rPr lang="it-IT" sz="2400" i="1">
                <a:solidFill>
                  <a:srgbClr val="FF9933"/>
                </a:solidFill>
              </a:rPr>
              <a:t>Riferito a</a:t>
            </a:r>
            <a:r>
              <a:rPr lang="it-IT" sz="2400">
                <a:solidFill>
                  <a:schemeClr val="bg1"/>
                </a:solidFill>
              </a:rPr>
              <a:t> (obbligatorio) è di grado a uno.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5" name="Rectangle 3"/>
          <p:cNvSpPr>
            <a:spLocks noChangeArrowheads="1"/>
          </p:cNvSpPr>
          <p:nvPr/>
        </p:nvSpPr>
        <p:spPr bwMode="auto">
          <a:xfrm>
            <a:off x="533400" y="76200"/>
            <a:ext cx="8077200" cy="762000"/>
          </a:xfrm>
          <a:prstGeom prst="rect">
            <a:avLst/>
          </a:prstGeom>
          <a:noFill/>
          <a:ln w="57150" cmpd="thickThin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/>
            <a:r>
              <a:rPr lang="en-US">
                <a:solidFill>
                  <a:srgbClr val="00FF00"/>
                </a:solidFill>
              </a:rPr>
              <a:t>Le associazioni tra entità</a:t>
            </a:r>
          </a:p>
        </p:txBody>
      </p:sp>
      <p:sp>
        <p:nvSpPr>
          <p:cNvPr id="105490" name="Rectangle 18"/>
          <p:cNvSpPr>
            <a:spLocks noChangeArrowheads="1"/>
          </p:cNvSpPr>
          <p:nvPr/>
        </p:nvSpPr>
        <p:spPr bwMode="auto">
          <a:xfrm>
            <a:off x="381000" y="1233488"/>
            <a:ext cx="8382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it-IT" sz="2800">
                <a:solidFill>
                  <a:srgbClr val="FFFF00"/>
                </a:solidFill>
              </a:rPr>
              <a:t>Rappresentazione alternativa</a:t>
            </a:r>
          </a:p>
        </p:txBody>
      </p:sp>
      <p:sp>
        <p:nvSpPr>
          <p:cNvPr id="105492" name="Text Box 20"/>
          <p:cNvSpPr txBox="1">
            <a:spLocks noChangeArrowheads="1"/>
          </p:cNvSpPr>
          <p:nvPr/>
        </p:nvSpPr>
        <p:spPr bwMode="auto">
          <a:xfrm>
            <a:off x="2971800" y="2309813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2400">
                <a:solidFill>
                  <a:srgbClr val="FF9933"/>
                </a:solidFill>
              </a:rPr>
              <a:t>(0,N)</a:t>
            </a:r>
          </a:p>
        </p:txBody>
      </p:sp>
      <p:sp>
        <p:nvSpPr>
          <p:cNvPr id="105493" name="Line 21"/>
          <p:cNvSpPr>
            <a:spLocks noChangeShapeType="1"/>
          </p:cNvSpPr>
          <p:nvPr/>
        </p:nvSpPr>
        <p:spPr bwMode="auto">
          <a:xfrm>
            <a:off x="4724400" y="2919413"/>
            <a:ext cx="1371600" cy="0"/>
          </a:xfrm>
          <a:prstGeom prst="line">
            <a:avLst/>
          </a:prstGeom>
          <a:noFill/>
          <a:ln w="9525">
            <a:solidFill>
              <a:srgbClr val="FF99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105495" name="Line 23"/>
          <p:cNvSpPr>
            <a:spLocks noChangeShapeType="1"/>
          </p:cNvSpPr>
          <p:nvPr/>
        </p:nvSpPr>
        <p:spPr bwMode="auto">
          <a:xfrm>
            <a:off x="3048000" y="2919413"/>
            <a:ext cx="1371600" cy="0"/>
          </a:xfrm>
          <a:prstGeom prst="line">
            <a:avLst/>
          </a:prstGeom>
          <a:noFill/>
          <a:ln w="9525">
            <a:solidFill>
              <a:srgbClr val="FF99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 useBgFill="1">
        <p:nvSpPr>
          <p:cNvPr id="105496" name="AutoShape 24"/>
          <p:cNvSpPr>
            <a:spLocks noChangeArrowheads="1"/>
          </p:cNvSpPr>
          <p:nvPr/>
        </p:nvSpPr>
        <p:spPr bwMode="auto">
          <a:xfrm>
            <a:off x="3657600" y="2133600"/>
            <a:ext cx="1676400" cy="1571625"/>
          </a:xfrm>
          <a:prstGeom prst="flowChartDecision">
            <a:avLst/>
          </a:prstGeom>
          <a:ln w="19050">
            <a:solidFill>
              <a:srgbClr val="FF9933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>
            <a:spAutoFit/>
          </a:bodyPr>
          <a:lstStyle/>
          <a:p>
            <a:pPr algn="ctr"/>
            <a:r>
              <a:rPr lang="it-IT" sz="2400">
                <a:solidFill>
                  <a:srgbClr val="FFFF00"/>
                </a:solidFill>
              </a:rPr>
              <a:t>Riferito</a:t>
            </a:r>
          </a:p>
        </p:txBody>
      </p:sp>
      <p:sp>
        <p:nvSpPr>
          <p:cNvPr id="105497" name="Text Box 25"/>
          <p:cNvSpPr txBox="1">
            <a:spLocks noChangeArrowheads="1"/>
          </p:cNvSpPr>
          <p:nvPr/>
        </p:nvSpPr>
        <p:spPr bwMode="auto">
          <a:xfrm>
            <a:off x="5181600" y="2309813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2400">
                <a:solidFill>
                  <a:srgbClr val="FF9933"/>
                </a:solidFill>
              </a:rPr>
              <a:t>(1,1)</a:t>
            </a:r>
          </a:p>
        </p:txBody>
      </p:sp>
      <p:sp>
        <p:nvSpPr>
          <p:cNvPr id="105498" name="AutoShape 26"/>
          <p:cNvSpPr>
            <a:spLocks noChangeArrowheads="1"/>
          </p:cNvSpPr>
          <p:nvPr/>
        </p:nvSpPr>
        <p:spPr bwMode="auto">
          <a:xfrm>
            <a:off x="6096000" y="2333625"/>
            <a:ext cx="2895600" cy="11430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t-IT" sz="2400" b="1"/>
              <a:t>MOVIMENTO</a:t>
            </a:r>
          </a:p>
        </p:txBody>
      </p:sp>
      <p:sp>
        <p:nvSpPr>
          <p:cNvPr id="105499" name="AutoShape 27"/>
          <p:cNvSpPr>
            <a:spLocks noChangeArrowheads="1"/>
          </p:cNvSpPr>
          <p:nvPr/>
        </p:nvSpPr>
        <p:spPr bwMode="auto">
          <a:xfrm>
            <a:off x="152400" y="2333625"/>
            <a:ext cx="2895600" cy="11430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 b="1"/>
          </a:p>
        </p:txBody>
      </p:sp>
      <p:sp>
        <p:nvSpPr>
          <p:cNvPr id="105500" name="Text Box 28"/>
          <p:cNvSpPr txBox="1">
            <a:spLocks noChangeArrowheads="1"/>
          </p:cNvSpPr>
          <p:nvPr/>
        </p:nvSpPr>
        <p:spPr bwMode="auto">
          <a:xfrm>
            <a:off x="76200" y="2679700"/>
            <a:ext cx="30305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2400" b="1"/>
              <a:t>CONTOCORRENTE</a:t>
            </a:r>
          </a:p>
        </p:txBody>
      </p:sp>
      <p:grpSp>
        <p:nvGrpSpPr>
          <p:cNvPr id="105501" name="Group 29"/>
          <p:cNvGrpSpPr>
            <a:grpSpLocks/>
          </p:cNvGrpSpPr>
          <p:nvPr/>
        </p:nvGrpSpPr>
        <p:grpSpPr bwMode="auto">
          <a:xfrm>
            <a:off x="533400" y="2971800"/>
            <a:ext cx="4724400" cy="3106738"/>
            <a:chOff x="528" y="1728"/>
            <a:chExt cx="2976" cy="1957"/>
          </a:xfrm>
        </p:grpSpPr>
        <p:sp>
          <p:nvSpPr>
            <p:cNvPr id="105502" name="Text Box 30"/>
            <p:cNvSpPr txBox="1">
              <a:spLocks noChangeArrowheads="1"/>
            </p:cNvSpPr>
            <p:nvPr/>
          </p:nvSpPr>
          <p:spPr bwMode="auto">
            <a:xfrm>
              <a:off x="528" y="2688"/>
              <a:ext cx="2976" cy="997"/>
            </a:xfrm>
            <a:prstGeom prst="rect">
              <a:avLst/>
            </a:prstGeom>
            <a:noFill/>
            <a:ln w="28575">
              <a:solidFill>
                <a:srgbClr val="00FF00"/>
              </a:solidFill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sz="3200">
                  <a:solidFill>
                    <a:schemeClr val="bg1"/>
                  </a:solidFill>
                </a:rPr>
                <a:t>Un  Conto Corrente può riferirsi a </a:t>
              </a:r>
              <a:r>
                <a:rPr lang="it-IT" sz="3200" u="sng">
                  <a:solidFill>
                    <a:srgbClr val="FFFF00"/>
                  </a:solidFill>
                </a:rPr>
                <a:t>0</a:t>
              </a:r>
              <a:r>
                <a:rPr lang="it-IT" sz="3200" u="sng">
                  <a:solidFill>
                    <a:schemeClr val="bg1"/>
                  </a:solidFill>
                </a:rPr>
                <a:t> o al più </a:t>
              </a:r>
              <a:r>
                <a:rPr lang="it-IT" sz="3200" u="sng">
                  <a:solidFill>
                    <a:srgbClr val="FFFF00"/>
                  </a:solidFill>
                </a:rPr>
                <a:t>N</a:t>
              </a:r>
              <a:r>
                <a:rPr lang="it-IT" sz="3200">
                  <a:solidFill>
                    <a:schemeClr val="bg1"/>
                  </a:solidFill>
                </a:rPr>
                <a:t> Movimenti</a:t>
              </a:r>
            </a:p>
          </p:txBody>
        </p:sp>
        <p:sp>
          <p:nvSpPr>
            <p:cNvPr id="105503" name="Line 31"/>
            <p:cNvSpPr>
              <a:spLocks noChangeShapeType="1"/>
            </p:cNvSpPr>
            <p:nvPr/>
          </p:nvSpPr>
          <p:spPr bwMode="auto">
            <a:xfrm flipV="1">
              <a:off x="2016" y="1728"/>
              <a:ext cx="288" cy="960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 type="triangle" w="med" len="med"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5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1026"/>
          <p:cNvSpPr>
            <a:spLocks noChangeArrowheads="1"/>
          </p:cNvSpPr>
          <p:nvPr/>
        </p:nvSpPr>
        <p:spPr bwMode="auto">
          <a:xfrm>
            <a:off x="533400" y="76200"/>
            <a:ext cx="8077200" cy="762000"/>
          </a:xfrm>
          <a:prstGeom prst="rect">
            <a:avLst/>
          </a:prstGeom>
          <a:noFill/>
          <a:ln w="57150" cmpd="thickThin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/>
            <a:r>
              <a:rPr lang="en-US">
                <a:solidFill>
                  <a:srgbClr val="00FF00"/>
                </a:solidFill>
              </a:rPr>
              <a:t>Le associazioni tra entità</a:t>
            </a:r>
          </a:p>
        </p:txBody>
      </p:sp>
      <p:sp>
        <p:nvSpPr>
          <p:cNvPr id="134147" name="Rectangle 1027"/>
          <p:cNvSpPr>
            <a:spLocks noChangeArrowheads="1"/>
          </p:cNvSpPr>
          <p:nvPr/>
        </p:nvSpPr>
        <p:spPr bwMode="auto">
          <a:xfrm>
            <a:off x="381000" y="1233488"/>
            <a:ext cx="8382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it-IT" sz="2800">
                <a:solidFill>
                  <a:srgbClr val="FFFF00"/>
                </a:solidFill>
              </a:rPr>
              <a:t>Rappresentazione alternativa</a:t>
            </a:r>
          </a:p>
        </p:txBody>
      </p:sp>
      <p:sp>
        <p:nvSpPr>
          <p:cNvPr id="134148" name="Text Box 1028"/>
          <p:cNvSpPr txBox="1">
            <a:spLocks noChangeArrowheads="1"/>
          </p:cNvSpPr>
          <p:nvPr/>
        </p:nvSpPr>
        <p:spPr bwMode="auto">
          <a:xfrm>
            <a:off x="2971800" y="2309813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2400">
                <a:solidFill>
                  <a:srgbClr val="FF9933"/>
                </a:solidFill>
              </a:rPr>
              <a:t>(0,N)</a:t>
            </a:r>
          </a:p>
        </p:txBody>
      </p:sp>
      <p:sp>
        <p:nvSpPr>
          <p:cNvPr id="134149" name="Line 1029"/>
          <p:cNvSpPr>
            <a:spLocks noChangeShapeType="1"/>
          </p:cNvSpPr>
          <p:nvPr/>
        </p:nvSpPr>
        <p:spPr bwMode="auto">
          <a:xfrm>
            <a:off x="4724400" y="2919413"/>
            <a:ext cx="1371600" cy="0"/>
          </a:xfrm>
          <a:prstGeom prst="line">
            <a:avLst/>
          </a:prstGeom>
          <a:noFill/>
          <a:ln w="9525">
            <a:solidFill>
              <a:srgbClr val="FF99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134150" name="Line 1030"/>
          <p:cNvSpPr>
            <a:spLocks noChangeShapeType="1"/>
          </p:cNvSpPr>
          <p:nvPr/>
        </p:nvSpPr>
        <p:spPr bwMode="auto">
          <a:xfrm>
            <a:off x="3048000" y="2919413"/>
            <a:ext cx="1371600" cy="0"/>
          </a:xfrm>
          <a:prstGeom prst="line">
            <a:avLst/>
          </a:prstGeom>
          <a:noFill/>
          <a:ln w="9525">
            <a:solidFill>
              <a:srgbClr val="FF99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 useBgFill="1">
        <p:nvSpPr>
          <p:cNvPr id="134151" name="AutoShape 1031"/>
          <p:cNvSpPr>
            <a:spLocks noChangeArrowheads="1"/>
          </p:cNvSpPr>
          <p:nvPr/>
        </p:nvSpPr>
        <p:spPr bwMode="auto">
          <a:xfrm>
            <a:off x="3657600" y="2133600"/>
            <a:ext cx="1676400" cy="1571625"/>
          </a:xfrm>
          <a:prstGeom prst="flowChartDecision">
            <a:avLst/>
          </a:prstGeom>
          <a:ln w="19050">
            <a:solidFill>
              <a:srgbClr val="FF9933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>
            <a:spAutoFit/>
          </a:bodyPr>
          <a:lstStyle/>
          <a:p>
            <a:pPr algn="ctr"/>
            <a:r>
              <a:rPr lang="it-IT" sz="2400">
                <a:solidFill>
                  <a:srgbClr val="FFFF00"/>
                </a:solidFill>
              </a:rPr>
              <a:t>Riferito</a:t>
            </a:r>
          </a:p>
        </p:txBody>
      </p:sp>
      <p:sp>
        <p:nvSpPr>
          <p:cNvPr id="134152" name="Text Box 1032"/>
          <p:cNvSpPr txBox="1">
            <a:spLocks noChangeArrowheads="1"/>
          </p:cNvSpPr>
          <p:nvPr/>
        </p:nvSpPr>
        <p:spPr bwMode="auto">
          <a:xfrm>
            <a:off x="5181600" y="2309813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2400">
                <a:solidFill>
                  <a:srgbClr val="FF9933"/>
                </a:solidFill>
              </a:rPr>
              <a:t>(1,1)</a:t>
            </a:r>
          </a:p>
        </p:txBody>
      </p:sp>
      <p:sp>
        <p:nvSpPr>
          <p:cNvPr id="134153" name="AutoShape 1033"/>
          <p:cNvSpPr>
            <a:spLocks noChangeArrowheads="1"/>
          </p:cNvSpPr>
          <p:nvPr/>
        </p:nvSpPr>
        <p:spPr bwMode="auto">
          <a:xfrm>
            <a:off x="6096000" y="2333625"/>
            <a:ext cx="2895600" cy="11430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t-IT" sz="2400" b="1"/>
              <a:t>MOVIMENTO</a:t>
            </a:r>
          </a:p>
        </p:txBody>
      </p:sp>
      <p:sp>
        <p:nvSpPr>
          <p:cNvPr id="134154" name="AutoShape 1034"/>
          <p:cNvSpPr>
            <a:spLocks noChangeArrowheads="1"/>
          </p:cNvSpPr>
          <p:nvPr/>
        </p:nvSpPr>
        <p:spPr bwMode="auto">
          <a:xfrm>
            <a:off x="152400" y="2333625"/>
            <a:ext cx="2895600" cy="11430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 b="1"/>
          </a:p>
        </p:txBody>
      </p:sp>
      <p:sp>
        <p:nvSpPr>
          <p:cNvPr id="134155" name="Text Box 1035"/>
          <p:cNvSpPr txBox="1">
            <a:spLocks noChangeArrowheads="1"/>
          </p:cNvSpPr>
          <p:nvPr/>
        </p:nvSpPr>
        <p:spPr bwMode="auto">
          <a:xfrm>
            <a:off x="76200" y="2679700"/>
            <a:ext cx="30305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2400" b="1"/>
              <a:t>CONTOCORRENTE</a:t>
            </a:r>
          </a:p>
        </p:txBody>
      </p:sp>
      <p:grpSp>
        <p:nvGrpSpPr>
          <p:cNvPr id="134156" name="Group 1036"/>
          <p:cNvGrpSpPr>
            <a:grpSpLocks/>
          </p:cNvGrpSpPr>
          <p:nvPr/>
        </p:nvGrpSpPr>
        <p:grpSpPr bwMode="auto">
          <a:xfrm>
            <a:off x="2895600" y="2971800"/>
            <a:ext cx="4724400" cy="3106738"/>
            <a:chOff x="528" y="1728"/>
            <a:chExt cx="2976" cy="1957"/>
          </a:xfrm>
        </p:grpSpPr>
        <p:sp>
          <p:nvSpPr>
            <p:cNvPr id="134157" name="Text Box 1037"/>
            <p:cNvSpPr txBox="1">
              <a:spLocks noChangeArrowheads="1"/>
            </p:cNvSpPr>
            <p:nvPr/>
          </p:nvSpPr>
          <p:spPr bwMode="auto">
            <a:xfrm>
              <a:off x="528" y="2688"/>
              <a:ext cx="2976" cy="997"/>
            </a:xfrm>
            <a:prstGeom prst="rect">
              <a:avLst/>
            </a:prstGeom>
            <a:noFill/>
            <a:ln w="28575">
              <a:solidFill>
                <a:srgbClr val="00FF00"/>
              </a:solidFill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sz="3200">
                  <a:solidFill>
                    <a:schemeClr val="bg1"/>
                  </a:solidFill>
                </a:rPr>
                <a:t>Un  Movimento deve riferirsi a </a:t>
              </a:r>
              <a:r>
                <a:rPr lang="it-IT" sz="3200" u="sng">
                  <a:solidFill>
                    <a:srgbClr val="FFFF00"/>
                  </a:solidFill>
                </a:rPr>
                <a:t>1</a:t>
              </a:r>
              <a:r>
                <a:rPr lang="it-IT" sz="3200" u="sng">
                  <a:solidFill>
                    <a:schemeClr val="bg1"/>
                  </a:solidFill>
                </a:rPr>
                <a:t> solo</a:t>
              </a:r>
              <a:r>
                <a:rPr lang="it-IT" sz="3200">
                  <a:solidFill>
                    <a:schemeClr val="bg1"/>
                  </a:solidFill>
                </a:rPr>
                <a:t> Conto Corrente</a:t>
              </a:r>
            </a:p>
          </p:txBody>
        </p:sp>
        <p:sp>
          <p:nvSpPr>
            <p:cNvPr id="134158" name="Line 1038"/>
            <p:cNvSpPr>
              <a:spLocks noChangeShapeType="1"/>
            </p:cNvSpPr>
            <p:nvPr/>
          </p:nvSpPr>
          <p:spPr bwMode="auto">
            <a:xfrm flipV="1">
              <a:off x="2016" y="1728"/>
              <a:ext cx="288" cy="960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 type="triangle" w="med" len="med"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34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441325" y="1905000"/>
            <a:ext cx="8474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just"/>
            <a:endParaRPr lang="it-IT" sz="2400"/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441325" y="1143000"/>
            <a:ext cx="83216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just">
              <a:buFontTx/>
              <a:buAutoNum type="alphaLcPeriod" startAt="3"/>
            </a:pPr>
            <a:r>
              <a:rPr lang="it-IT" sz="2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Associazione N:N (molti a molti) o complessa</a:t>
            </a:r>
          </a:p>
          <a:p>
            <a:pPr marL="457200" indent="-457200" algn="just"/>
            <a:r>
              <a:rPr lang="it-IT" sz="2400"/>
              <a:t>	</a:t>
            </a:r>
            <a:r>
              <a:rPr lang="it-IT" sz="2400">
                <a:solidFill>
                  <a:schemeClr val="bg1"/>
                </a:solidFill>
              </a:rPr>
              <a:t>ad un elemento dell’insieme E</a:t>
            </a:r>
            <a:r>
              <a:rPr lang="it-IT" sz="2400" baseline="-25000">
                <a:solidFill>
                  <a:schemeClr val="bg1"/>
                </a:solidFill>
              </a:rPr>
              <a:t>1</a:t>
            </a:r>
            <a:r>
              <a:rPr lang="it-IT" sz="2400">
                <a:solidFill>
                  <a:schemeClr val="bg1"/>
                </a:solidFill>
              </a:rPr>
              <a:t> possono corrispondere più elementi dell’insieme E</a:t>
            </a:r>
            <a:r>
              <a:rPr lang="it-IT" sz="2400" baseline="-25000">
                <a:solidFill>
                  <a:schemeClr val="bg1"/>
                </a:solidFill>
              </a:rPr>
              <a:t>2 </a:t>
            </a:r>
            <a:r>
              <a:rPr lang="it-IT" sz="2400">
                <a:solidFill>
                  <a:schemeClr val="bg1"/>
                </a:solidFill>
              </a:rPr>
              <a:t>e viceversa.</a:t>
            </a:r>
          </a:p>
        </p:txBody>
      </p:sp>
      <p:sp>
        <p:nvSpPr>
          <p:cNvPr id="46085" name="Oval 5"/>
          <p:cNvSpPr>
            <a:spLocks noChangeArrowheads="1"/>
          </p:cNvSpPr>
          <p:nvPr/>
        </p:nvSpPr>
        <p:spPr bwMode="auto">
          <a:xfrm>
            <a:off x="1981200" y="3276600"/>
            <a:ext cx="1066800" cy="9906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 i="1"/>
          </a:p>
        </p:txBody>
      </p:sp>
      <p:sp>
        <p:nvSpPr>
          <p:cNvPr id="46086" name="Oval 6"/>
          <p:cNvSpPr>
            <a:spLocks noChangeArrowheads="1"/>
          </p:cNvSpPr>
          <p:nvPr/>
        </p:nvSpPr>
        <p:spPr bwMode="auto">
          <a:xfrm>
            <a:off x="2438400" y="3733800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46087" name="Oval 7"/>
          <p:cNvSpPr>
            <a:spLocks noChangeArrowheads="1"/>
          </p:cNvSpPr>
          <p:nvPr/>
        </p:nvSpPr>
        <p:spPr bwMode="auto">
          <a:xfrm>
            <a:off x="5638800" y="3276600"/>
            <a:ext cx="1066800" cy="9906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 i="1"/>
          </a:p>
        </p:txBody>
      </p:sp>
      <p:sp>
        <p:nvSpPr>
          <p:cNvPr id="46088" name="Oval 8"/>
          <p:cNvSpPr>
            <a:spLocks noChangeArrowheads="1"/>
          </p:cNvSpPr>
          <p:nvPr/>
        </p:nvSpPr>
        <p:spPr bwMode="auto">
          <a:xfrm>
            <a:off x="6096000" y="3733800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46089" name="Line 9"/>
          <p:cNvSpPr>
            <a:spLocks noChangeShapeType="1"/>
          </p:cNvSpPr>
          <p:nvPr/>
        </p:nvSpPr>
        <p:spPr bwMode="auto">
          <a:xfrm>
            <a:off x="2514600" y="3810000"/>
            <a:ext cx="36576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46090" name="Text Box 10"/>
          <p:cNvSpPr txBox="1">
            <a:spLocks noChangeArrowheads="1"/>
          </p:cNvSpPr>
          <p:nvPr/>
        </p:nvSpPr>
        <p:spPr bwMode="auto">
          <a:xfrm>
            <a:off x="1524000" y="3124200"/>
            <a:ext cx="471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2400">
                <a:solidFill>
                  <a:srgbClr val="00FFFF"/>
                </a:solidFill>
              </a:rPr>
              <a:t>E</a:t>
            </a:r>
            <a:r>
              <a:rPr lang="it-IT" sz="2400" baseline="-25000">
                <a:solidFill>
                  <a:srgbClr val="00FFFF"/>
                </a:solidFill>
              </a:rPr>
              <a:t>1</a:t>
            </a:r>
          </a:p>
        </p:txBody>
      </p:sp>
      <p:sp>
        <p:nvSpPr>
          <p:cNvPr id="46091" name="Text Box 11"/>
          <p:cNvSpPr txBox="1">
            <a:spLocks noChangeArrowheads="1"/>
          </p:cNvSpPr>
          <p:nvPr/>
        </p:nvSpPr>
        <p:spPr bwMode="auto">
          <a:xfrm>
            <a:off x="6781800" y="3124200"/>
            <a:ext cx="471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2400">
                <a:solidFill>
                  <a:srgbClr val="00FFFF"/>
                </a:solidFill>
              </a:rPr>
              <a:t>E</a:t>
            </a:r>
            <a:r>
              <a:rPr lang="it-IT" sz="2400" baseline="-25000">
                <a:solidFill>
                  <a:srgbClr val="00FFFF"/>
                </a:solidFill>
              </a:rPr>
              <a:t>2</a:t>
            </a:r>
          </a:p>
        </p:txBody>
      </p:sp>
      <p:sp>
        <p:nvSpPr>
          <p:cNvPr id="46092" name="Text Box 12"/>
          <p:cNvSpPr txBox="1">
            <a:spLocks noChangeArrowheads="1"/>
          </p:cNvSpPr>
          <p:nvPr/>
        </p:nvSpPr>
        <p:spPr bwMode="auto">
          <a:xfrm>
            <a:off x="457200" y="4876800"/>
            <a:ext cx="85502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it-IT" sz="2400">
                <a:solidFill>
                  <a:schemeClr val="bg1"/>
                </a:solidFill>
              </a:rPr>
              <a:t>Ogni istanza della prima entità si può associare a uno o più istanze della seconda entità e viceversa.</a:t>
            </a:r>
          </a:p>
        </p:txBody>
      </p:sp>
      <p:sp>
        <p:nvSpPr>
          <p:cNvPr id="46093" name="Oval 13"/>
          <p:cNvSpPr>
            <a:spLocks noChangeArrowheads="1"/>
          </p:cNvSpPr>
          <p:nvPr/>
        </p:nvSpPr>
        <p:spPr bwMode="auto">
          <a:xfrm>
            <a:off x="6096000" y="4038600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46094" name="Oval 14"/>
          <p:cNvSpPr>
            <a:spLocks noChangeArrowheads="1"/>
          </p:cNvSpPr>
          <p:nvPr/>
        </p:nvSpPr>
        <p:spPr bwMode="auto">
          <a:xfrm>
            <a:off x="6096000" y="3429000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46095" name="Line 15"/>
          <p:cNvSpPr>
            <a:spLocks noChangeShapeType="1"/>
          </p:cNvSpPr>
          <p:nvPr/>
        </p:nvSpPr>
        <p:spPr bwMode="auto">
          <a:xfrm flipV="1">
            <a:off x="2514600" y="3505200"/>
            <a:ext cx="3733800" cy="3048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46096" name="Line 16"/>
          <p:cNvSpPr>
            <a:spLocks noChangeShapeType="1"/>
          </p:cNvSpPr>
          <p:nvPr/>
        </p:nvSpPr>
        <p:spPr bwMode="auto">
          <a:xfrm>
            <a:off x="2514600" y="3810000"/>
            <a:ext cx="3657600" cy="3048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46097" name="Oval 17"/>
          <p:cNvSpPr>
            <a:spLocks noChangeArrowheads="1"/>
          </p:cNvSpPr>
          <p:nvPr/>
        </p:nvSpPr>
        <p:spPr bwMode="auto">
          <a:xfrm>
            <a:off x="2438400" y="3962400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46098" name="Line 18"/>
          <p:cNvSpPr>
            <a:spLocks noChangeShapeType="1"/>
          </p:cNvSpPr>
          <p:nvPr/>
        </p:nvSpPr>
        <p:spPr bwMode="auto">
          <a:xfrm>
            <a:off x="2590800" y="4038600"/>
            <a:ext cx="3657600" cy="762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46099" name="Oval 19"/>
          <p:cNvSpPr>
            <a:spLocks noChangeArrowheads="1"/>
          </p:cNvSpPr>
          <p:nvPr/>
        </p:nvSpPr>
        <p:spPr bwMode="auto">
          <a:xfrm>
            <a:off x="6324600" y="3886200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46100" name="Oval 20"/>
          <p:cNvSpPr>
            <a:spLocks noChangeArrowheads="1"/>
          </p:cNvSpPr>
          <p:nvPr/>
        </p:nvSpPr>
        <p:spPr bwMode="auto">
          <a:xfrm>
            <a:off x="2590800" y="3505200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46101" name="Line 21"/>
          <p:cNvSpPr>
            <a:spLocks noChangeShapeType="1"/>
          </p:cNvSpPr>
          <p:nvPr/>
        </p:nvSpPr>
        <p:spPr bwMode="auto">
          <a:xfrm>
            <a:off x="2667000" y="3581400"/>
            <a:ext cx="3810000" cy="381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46102" name="Rectangle 22"/>
          <p:cNvSpPr>
            <a:spLocks noChangeArrowheads="1"/>
          </p:cNvSpPr>
          <p:nvPr/>
        </p:nvSpPr>
        <p:spPr bwMode="auto">
          <a:xfrm>
            <a:off x="533400" y="76200"/>
            <a:ext cx="8077200" cy="762000"/>
          </a:xfrm>
          <a:prstGeom prst="rect">
            <a:avLst/>
          </a:prstGeom>
          <a:noFill/>
          <a:ln w="57150" cmpd="thickThin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/>
            <a:r>
              <a:rPr lang="en-US">
                <a:solidFill>
                  <a:srgbClr val="00FF00"/>
                </a:solidFill>
              </a:rPr>
              <a:t>Le associazioni tra entità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441325" y="1905000"/>
            <a:ext cx="8474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just"/>
            <a:endParaRPr lang="it-IT" sz="2400"/>
          </a:p>
        </p:txBody>
      </p:sp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228600" y="1219200"/>
            <a:ext cx="86868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it-IT" sz="2400">
                <a:solidFill>
                  <a:schemeClr val="bg1"/>
                </a:solidFill>
              </a:rPr>
              <a:t>nell’associazione tra l’entità </a:t>
            </a:r>
            <a:r>
              <a:rPr lang="it-IT" sz="2400" i="1">
                <a:solidFill>
                  <a:srgbClr val="00FFFF"/>
                </a:solidFill>
              </a:rPr>
              <a:t>Studente</a:t>
            </a:r>
            <a:r>
              <a:rPr lang="it-IT" sz="2400">
                <a:solidFill>
                  <a:schemeClr val="bg1"/>
                </a:solidFill>
              </a:rPr>
              <a:t> e l’entità </a:t>
            </a:r>
            <a:r>
              <a:rPr lang="it-IT" sz="2400" i="1">
                <a:solidFill>
                  <a:srgbClr val="00FFFF"/>
                </a:solidFill>
              </a:rPr>
              <a:t>Materia</a:t>
            </a:r>
            <a:r>
              <a:rPr lang="it-IT" sz="2400">
                <a:solidFill>
                  <a:schemeClr val="bg1"/>
                </a:solidFill>
              </a:rPr>
              <a:t>, uno studente può essere verificato su una o più materie, e una materia può essere oggetto di verifica da parte di uno o più studenti.</a:t>
            </a:r>
          </a:p>
        </p:txBody>
      </p:sp>
      <p:sp>
        <p:nvSpPr>
          <p:cNvPr id="47127" name="Rectangle 23"/>
          <p:cNvSpPr>
            <a:spLocks noChangeArrowheads="1"/>
          </p:cNvSpPr>
          <p:nvPr/>
        </p:nvSpPr>
        <p:spPr bwMode="auto">
          <a:xfrm>
            <a:off x="533400" y="76200"/>
            <a:ext cx="8077200" cy="762000"/>
          </a:xfrm>
          <a:prstGeom prst="rect">
            <a:avLst/>
          </a:prstGeom>
          <a:noFill/>
          <a:ln w="57150" cmpd="thickThin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/>
            <a:r>
              <a:rPr lang="en-US">
                <a:solidFill>
                  <a:srgbClr val="00FF00"/>
                </a:solidFill>
              </a:rPr>
              <a:t>Le associazioni tra entità</a:t>
            </a:r>
          </a:p>
        </p:txBody>
      </p:sp>
      <p:grpSp>
        <p:nvGrpSpPr>
          <p:cNvPr id="47147" name="Group 43"/>
          <p:cNvGrpSpPr>
            <a:grpSpLocks/>
          </p:cNvGrpSpPr>
          <p:nvPr/>
        </p:nvGrpSpPr>
        <p:grpSpPr bwMode="auto">
          <a:xfrm>
            <a:off x="533400" y="2819400"/>
            <a:ext cx="8077200" cy="1143000"/>
            <a:chOff x="336" y="1776"/>
            <a:chExt cx="5088" cy="720"/>
          </a:xfrm>
        </p:grpSpPr>
        <p:sp>
          <p:nvSpPr>
            <p:cNvPr id="47112" name="Line 8"/>
            <p:cNvSpPr>
              <a:spLocks noChangeShapeType="1"/>
            </p:cNvSpPr>
            <p:nvPr/>
          </p:nvSpPr>
          <p:spPr bwMode="auto">
            <a:xfrm>
              <a:off x="2880" y="2160"/>
              <a:ext cx="1392" cy="0"/>
            </a:xfrm>
            <a:prstGeom prst="line">
              <a:avLst/>
            </a:prstGeom>
            <a:noFill/>
            <a:ln w="9525">
              <a:solidFill>
                <a:srgbClr val="FF9933"/>
              </a:solidFill>
              <a:prstDash val="dashDot"/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47113" name="AutoShape 9"/>
            <p:cNvSpPr>
              <a:spLocks noChangeArrowheads="1"/>
            </p:cNvSpPr>
            <p:nvPr/>
          </p:nvSpPr>
          <p:spPr bwMode="auto">
            <a:xfrm>
              <a:off x="336" y="1776"/>
              <a:ext cx="1152" cy="720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it-IT" sz="2400" b="1"/>
            </a:p>
          </p:txBody>
        </p:sp>
        <p:sp>
          <p:nvSpPr>
            <p:cNvPr id="47114" name="Text Box 10"/>
            <p:cNvSpPr txBox="1">
              <a:spLocks noChangeArrowheads="1"/>
            </p:cNvSpPr>
            <p:nvPr/>
          </p:nvSpPr>
          <p:spPr bwMode="auto">
            <a:xfrm>
              <a:off x="336" y="1994"/>
              <a:ext cx="115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 sz="2400" b="1"/>
                <a:t>STUDENTE</a:t>
              </a:r>
            </a:p>
          </p:txBody>
        </p:sp>
        <p:sp>
          <p:nvSpPr>
            <p:cNvPr id="47118" name="Text Box 14"/>
            <p:cNvSpPr txBox="1">
              <a:spLocks noChangeArrowheads="1"/>
            </p:cNvSpPr>
            <p:nvPr/>
          </p:nvSpPr>
          <p:spPr bwMode="auto">
            <a:xfrm>
              <a:off x="2265" y="1872"/>
              <a:ext cx="186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 sz="2400" i="1">
                  <a:solidFill>
                    <a:schemeClr val="bg1"/>
                  </a:solidFill>
                </a:rPr>
                <a:t>Oggetto di verifica per</a:t>
              </a:r>
            </a:p>
          </p:txBody>
        </p:sp>
        <p:sp>
          <p:nvSpPr>
            <p:cNvPr id="47119" name="Text Box 15"/>
            <p:cNvSpPr txBox="1">
              <a:spLocks noChangeArrowheads="1"/>
            </p:cNvSpPr>
            <p:nvPr/>
          </p:nvSpPr>
          <p:spPr bwMode="auto">
            <a:xfrm>
              <a:off x="1584" y="2160"/>
              <a:ext cx="120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it-IT" sz="2400" i="1">
                  <a:solidFill>
                    <a:schemeClr val="bg1"/>
                  </a:solidFill>
                </a:rPr>
                <a:t>Verificato in</a:t>
              </a:r>
            </a:p>
          </p:txBody>
        </p:sp>
        <p:sp>
          <p:nvSpPr>
            <p:cNvPr id="47120" name="Line 16"/>
            <p:cNvSpPr>
              <a:spLocks noChangeShapeType="1"/>
            </p:cNvSpPr>
            <p:nvPr/>
          </p:nvSpPr>
          <p:spPr bwMode="auto">
            <a:xfrm>
              <a:off x="1488" y="2160"/>
              <a:ext cx="1392" cy="0"/>
            </a:xfrm>
            <a:prstGeom prst="line">
              <a:avLst/>
            </a:prstGeom>
            <a:noFill/>
            <a:ln w="9525">
              <a:solidFill>
                <a:srgbClr val="FF9933"/>
              </a:solidFill>
              <a:prstDash val="dashDot"/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47121" name="AutoShape 17"/>
            <p:cNvSpPr>
              <a:spLocks noChangeArrowheads="1"/>
            </p:cNvSpPr>
            <p:nvPr/>
          </p:nvSpPr>
          <p:spPr bwMode="auto">
            <a:xfrm>
              <a:off x="4272" y="1776"/>
              <a:ext cx="1152" cy="720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it-IT" sz="2400" b="1"/>
            </a:p>
          </p:txBody>
        </p:sp>
        <p:sp>
          <p:nvSpPr>
            <p:cNvPr id="47122" name="Text Box 18"/>
            <p:cNvSpPr txBox="1">
              <a:spLocks noChangeArrowheads="1"/>
            </p:cNvSpPr>
            <p:nvPr/>
          </p:nvSpPr>
          <p:spPr bwMode="auto">
            <a:xfrm>
              <a:off x="4320" y="1968"/>
              <a:ext cx="104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 sz="2400" b="1"/>
                <a:t>MATERIA</a:t>
              </a:r>
            </a:p>
          </p:txBody>
        </p:sp>
        <p:sp>
          <p:nvSpPr>
            <p:cNvPr id="47129" name="Line 25"/>
            <p:cNvSpPr>
              <a:spLocks noChangeShapeType="1"/>
            </p:cNvSpPr>
            <p:nvPr/>
          </p:nvSpPr>
          <p:spPr bwMode="auto">
            <a:xfrm>
              <a:off x="3984" y="2160"/>
              <a:ext cx="288" cy="96"/>
            </a:xfrm>
            <a:prstGeom prst="line">
              <a:avLst/>
            </a:prstGeom>
            <a:noFill/>
            <a:ln w="9525">
              <a:solidFill>
                <a:srgbClr val="FF99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47130" name="Line 26"/>
            <p:cNvSpPr>
              <a:spLocks noChangeShapeType="1"/>
            </p:cNvSpPr>
            <p:nvPr/>
          </p:nvSpPr>
          <p:spPr bwMode="auto">
            <a:xfrm flipV="1">
              <a:off x="3984" y="2064"/>
              <a:ext cx="288" cy="96"/>
            </a:xfrm>
            <a:prstGeom prst="line">
              <a:avLst/>
            </a:prstGeom>
            <a:noFill/>
            <a:ln w="9525" cmpd="thickThin">
              <a:solidFill>
                <a:srgbClr val="FF9933"/>
              </a:solidFill>
              <a:round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endParaRPr lang="it-IT"/>
            </a:p>
          </p:txBody>
        </p:sp>
        <p:sp>
          <p:nvSpPr>
            <p:cNvPr id="47131" name="Line 27"/>
            <p:cNvSpPr>
              <a:spLocks noChangeShapeType="1"/>
            </p:cNvSpPr>
            <p:nvPr/>
          </p:nvSpPr>
          <p:spPr bwMode="auto">
            <a:xfrm flipV="1">
              <a:off x="1488" y="2160"/>
              <a:ext cx="288" cy="96"/>
            </a:xfrm>
            <a:prstGeom prst="line">
              <a:avLst/>
            </a:prstGeom>
            <a:noFill/>
            <a:ln w="9525" cmpd="thickThin">
              <a:solidFill>
                <a:srgbClr val="FF9933"/>
              </a:solidFill>
              <a:round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endParaRPr lang="it-IT"/>
            </a:p>
          </p:txBody>
        </p:sp>
        <p:sp>
          <p:nvSpPr>
            <p:cNvPr id="47132" name="Line 28"/>
            <p:cNvSpPr>
              <a:spLocks noChangeShapeType="1"/>
            </p:cNvSpPr>
            <p:nvPr/>
          </p:nvSpPr>
          <p:spPr bwMode="auto">
            <a:xfrm>
              <a:off x="1488" y="2064"/>
              <a:ext cx="288" cy="96"/>
            </a:xfrm>
            <a:prstGeom prst="line">
              <a:avLst/>
            </a:prstGeom>
            <a:noFill/>
            <a:ln w="9525">
              <a:solidFill>
                <a:srgbClr val="FF99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47133" name="Rectangle 29"/>
          <p:cNvSpPr>
            <a:spLocks noChangeArrowheads="1"/>
          </p:cNvSpPr>
          <p:nvPr/>
        </p:nvSpPr>
        <p:spPr bwMode="auto">
          <a:xfrm>
            <a:off x="223838" y="838200"/>
            <a:ext cx="1681162" cy="457200"/>
          </a:xfrm>
          <a:prstGeom prst="rect">
            <a:avLst/>
          </a:prstGeom>
          <a:noFill/>
          <a:ln w="57150" cmpd="thickThin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it-IT" sz="2400">
                <a:solidFill>
                  <a:srgbClr val="FFFF00"/>
                </a:solidFill>
              </a:rPr>
              <a:t>Per esempio</a:t>
            </a:r>
          </a:p>
        </p:txBody>
      </p:sp>
      <p:grpSp>
        <p:nvGrpSpPr>
          <p:cNvPr id="47146" name="Group 42"/>
          <p:cNvGrpSpPr>
            <a:grpSpLocks/>
          </p:cNvGrpSpPr>
          <p:nvPr/>
        </p:nvGrpSpPr>
        <p:grpSpPr bwMode="auto">
          <a:xfrm>
            <a:off x="533400" y="4600575"/>
            <a:ext cx="8077200" cy="1571625"/>
            <a:chOff x="336" y="2562"/>
            <a:chExt cx="5088" cy="990"/>
          </a:xfrm>
        </p:grpSpPr>
        <p:sp>
          <p:nvSpPr>
            <p:cNvPr id="47135" name="Text Box 31"/>
            <p:cNvSpPr txBox="1">
              <a:spLocks noChangeArrowheads="1"/>
            </p:cNvSpPr>
            <p:nvPr/>
          </p:nvSpPr>
          <p:spPr bwMode="auto">
            <a:xfrm>
              <a:off x="1536" y="2736"/>
              <a:ext cx="5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it-IT" sz="2400">
                  <a:solidFill>
                    <a:srgbClr val="FF9933"/>
                  </a:solidFill>
                </a:rPr>
                <a:t>(0,N)</a:t>
              </a:r>
            </a:p>
          </p:txBody>
        </p:sp>
        <p:sp>
          <p:nvSpPr>
            <p:cNvPr id="47136" name="Line 32"/>
            <p:cNvSpPr>
              <a:spLocks noChangeShapeType="1"/>
            </p:cNvSpPr>
            <p:nvPr/>
          </p:nvSpPr>
          <p:spPr bwMode="auto">
            <a:xfrm>
              <a:off x="3408" y="3057"/>
              <a:ext cx="864" cy="0"/>
            </a:xfrm>
            <a:prstGeom prst="line">
              <a:avLst/>
            </a:prstGeom>
            <a:noFill/>
            <a:ln w="9525">
              <a:solidFill>
                <a:srgbClr val="FF99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47137" name="Line 33"/>
            <p:cNvSpPr>
              <a:spLocks noChangeShapeType="1"/>
            </p:cNvSpPr>
            <p:nvPr/>
          </p:nvSpPr>
          <p:spPr bwMode="auto">
            <a:xfrm>
              <a:off x="1440" y="3057"/>
              <a:ext cx="864" cy="0"/>
            </a:xfrm>
            <a:prstGeom prst="line">
              <a:avLst/>
            </a:prstGeom>
            <a:noFill/>
            <a:ln w="9525">
              <a:solidFill>
                <a:srgbClr val="FF99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 useBgFill="1">
          <p:nvSpPr>
            <p:cNvPr id="47138" name="AutoShape 34"/>
            <p:cNvSpPr>
              <a:spLocks noChangeArrowheads="1"/>
            </p:cNvSpPr>
            <p:nvPr/>
          </p:nvSpPr>
          <p:spPr bwMode="auto">
            <a:xfrm>
              <a:off x="2304" y="2562"/>
              <a:ext cx="1056" cy="990"/>
            </a:xfrm>
            <a:prstGeom prst="flowChartDecision">
              <a:avLst/>
            </a:prstGeom>
            <a:ln w="19050">
              <a:solidFill>
                <a:srgbClr val="FF9933"/>
              </a:solidFill>
              <a:miter lim="800000"/>
              <a:headEnd/>
              <a:tailEnd/>
            </a:ln>
            <a:effectLst/>
          </p:spPr>
          <p:txBody>
            <a:bodyPr lIns="92075" tIns="46038" rIns="92075" bIns="46038" anchor="ctr">
              <a:spAutoFit/>
            </a:bodyPr>
            <a:lstStyle/>
            <a:p>
              <a:pPr algn="ctr"/>
              <a:r>
                <a:rPr lang="it-IT" sz="2400">
                  <a:solidFill>
                    <a:srgbClr val="FFFF00"/>
                  </a:solidFill>
                </a:rPr>
                <a:t>Verifica</a:t>
              </a:r>
            </a:p>
          </p:txBody>
        </p:sp>
        <p:sp>
          <p:nvSpPr>
            <p:cNvPr id="47139" name="Text Box 35"/>
            <p:cNvSpPr txBox="1">
              <a:spLocks noChangeArrowheads="1"/>
            </p:cNvSpPr>
            <p:nvPr/>
          </p:nvSpPr>
          <p:spPr bwMode="auto">
            <a:xfrm>
              <a:off x="3744" y="2736"/>
              <a:ext cx="5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it-IT" sz="2400">
                  <a:solidFill>
                    <a:srgbClr val="FF9933"/>
                  </a:solidFill>
                </a:rPr>
                <a:t>(0,N)</a:t>
              </a:r>
            </a:p>
          </p:txBody>
        </p:sp>
        <p:sp>
          <p:nvSpPr>
            <p:cNvPr id="47143" name="AutoShape 39"/>
            <p:cNvSpPr>
              <a:spLocks noChangeArrowheads="1"/>
            </p:cNvSpPr>
            <p:nvPr/>
          </p:nvSpPr>
          <p:spPr bwMode="auto">
            <a:xfrm>
              <a:off x="336" y="2688"/>
              <a:ext cx="1152" cy="720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it-IT" sz="2400" b="1"/>
                <a:t>STUDENTE</a:t>
              </a:r>
            </a:p>
          </p:txBody>
        </p:sp>
        <p:sp>
          <p:nvSpPr>
            <p:cNvPr id="47144" name="AutoShape 40"/>
            <p:cNvSpPr>
              <a:spLocks noChangeArrowheads="1"/>
            </p:cNvSpPr>
            <p:nvPr/>
          </p:nvSpPr>
          <p:spPr bwMode="auto">
            <a:xfrm>
              <a:off x="4272" y="2688"/>
              <a:ext cx="1152" cy="720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it-IT" sz="2400" b="1"/>
                <a:t>MATERIA</a:t>
              </a: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441325" y="1905000"/>
            <a:ext cx="8474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just"/>
            <a:endParaRPr lang="it-IT" sz="2400"/>
          </a:p>
        </p:txBody>
      </p:sp>
      <p:sp>
        <p:nvSpPr>
          <p:cNvPr id="83972" name="Rectangle 4"/>
          <p:cNvSpPr>
            <a:spLocks noChangeArrowheads="1"/>
          </p:cNvSpPr>
          <p:nvPr/>
        </p:nvSpPr>
        <p:spPr bwMode="auto">
          <a:xfrm>
            <a:off x="533400" y="381000"/>
            <a:ext cx="8077200" cy="762000"/>
          </a:xfrm>
          <a:prstGeom prst="rect">
            <a:avLst/>
          </a:prstGeom>
          <a:noFill/>
          <a:ln w="57150" cmpd="thickThin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/>
            <a:r>
              <a:rPr lang="en-US">
                <a:solidFill>
                  <a:srgbClr val="00FF00"/>
                </a:solidFill>
              </a:rPr>
              <a:t>Modellazione dei dati</a:t>
            </a:r>
          </a:p>
        </p:txBody>
      </p:sp>
      <p:sp>
        <p:nvSpPr>
          <p:cNvPr id="83975" name="Rectangle 7"/>
          <p:cNvSpPr>
            <a:spLocks noChangeArrowheads="1"/>
          </p:cNvSpPr>
          <p:nvPr/>
        </p:nvSpPr>
        <p:spPr bwMode="auto">
          <a:xfrm>
            <a:off x="233363" y="2147888"/>
            <a:ext cx="8505825" cy="519112"/>
          </a:xfrm>
          <a:prstGeom prst="rect">
            <a:avLst/>
          </a:prstGeom>
          <a:noFill/>
          <a:ln w="57150" cmpd="thickThin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it-IT" sz="2800">
                <a:solidFill>
                  <a:schemeClr val="bg1"/>
                </a:solidFill>
              </a:rPr>
              <a:t>La progettazione di un modello di dati avviene su 3 livelli:</a:t>
            </a:r>
          </a:p>
        </p:txBody>
      </p:sp>
      <p:sp>
        <p:nvSpPr>
          <p:cNvPr id="83976" name="Text Box 8"/>
          <p:cNvSpPr txBox="1">
            <a:spLocks noChangeArrowheads="1"/>
          </p:cNvSpPr>
          <p:nvPr/>
        </p:nvSpPr>
        <p:spPr bwMode="auto">
          <a:xfrm>
            <a:off x="1143000" y="2819400"/>
            <a:ext cx="8001000" cy="1801813"/>
          </a:xfrm>
          <a:prstGeom prst="rect">
            <a:avLst/>
          </a:prstGeom>
          <a:noFill/>
          <a:ln w="57150" cmpd="thickThin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it-IT" sz="2800">
                <a:solidFill>
                  <a:schemeClr val="bg1"/>
                </a:solidFill>
              </a:rPr>
              <a:t>CONCETTUALE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it-IT" sz="2800">
                <a:solidFill>
                  <a:schemeClr val="bg1"/>
                </a:solidFill>
              </a:rPr>
              <a:t>LOGICO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it-IT" sz="2800">
                <a:solidFill>
                  <a:schemeClr val="bg1"/>
                </a:solidFill>
              </a:rPr>
              <a:t>FISICO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Text Box 2"/>
          <p:cNvSpPr txBox="1">
            <a:spLocks noChangeArrowheads="1"/>
          </p:cNvSpPr>
          <p:nvPr/>
        </p:nvSpPr>
        <p:spPr bwMode="auto">
          <a:xfrm>
            <a:off x="441325" y="2667000"/>
            <a:ext cx="8474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just"/>
            <a:endParaRPr lang="it-IT" sz="2400"/>
          </a:p>
        </p:txBody>
      </p:sp>
      <p:sp>
        <p:nvSpPr>
          <p:cNvPr id="93198" name="Rectangle 14"/>
          <p:cNvSpPr>
            <a:spLocks noChangeArrowheads="1"/>
          </p:cNvSpPr>
          <p:nvPr/>
        </p:nvSpPr>
        <p:spPr bwMode="auto">
          <a:xfrm>
            <a:off x="457200" y="4679950"/>
            <a:ext cx="8458200" cy="1735138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000099">
                <a:gamma/>
                <a:shade val="60000"/>
                <a:invGamma/>
              </a:srgbClr>
            </a:prstShdw>
          </a:effec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it-IT" sz="2400" u="sng">
                <a:solidFill>
                  <a:schemeClr val="bg1"/>
                </a:solidFill>
              </a:rPr>
              <a:t>OSS. 2</a:t>
            </a:r>
            <a:endParaRPr lang="it-IT" sz="2400" i="1">
              <a:solidFill>
                <a:schemeClr val="hlink"/>
              </a:solidFill>
            </a:endParaRPr>
          </a:p>
          <a:p>
            <a:pPr algn="just">
              <a:spcBef>
                <a:spcPct val="50000"/>
              </a:spcBef>
            </a:pPr>
            <a:r>
              <a:rPr lang="it-IT" sz="24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L’associazione N:M può essere facilmente scomposta in due associazioni 1:M</a:t>
            </a:r>
            <a:r>
              <a:rPr lang="it-IT" sz="2400">
                <a:solidFill>
                  <a:schemeClr val="bg1"/>
                </a:solidFill>
              </a:rPr>
              <a:t>, anche per consentire di rappresentare gli attributi dell’associazione (maggiore chiarezza).</a:t>
            </a:r>
          </a:p>
        </p:txBody>
      </p:sp>
      <p:sp>
        <p:nvSpPr>
          <p:cNvPr id="93199" name="Rectangle 15"/>
          <p:cNvSpPr>
            <a:spLocks noChangeArrowheads="1"/>
          </p:cNvSpPr>
          <p:nvPr/>
        </p:nvSpPr>
        <p:spPr bwMode="auto">
          <a:xfrm>
            <a:off x="533400" y="76200"/>
            <a:ext cx="8077200" cy="762000"/>
          </a:xfrm>
          <a:prstGeom prst="rect">
            <a:avLst/>
          </a:prstGeom>
          <a:noFill/>
          <a:ln w="57150" cmpd="thickThin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/>
            <a:r>
              <a:rPr lang="en-US">
                <a:solidFill>
                  <a:srgbClr val="00FF00"/>
                </a:solidFill>
              </a:rPr>
              <a:t>Le associazioni tra entità</a:t>
            </a:r>
          </a:p>
        </p:txBody>
      </p:sp>
      <p:grpSp>
        <p:nvGrpSpPr>
          <p:cNvPr id="93206" name="Group 22"/>
          <p:cNvGrpSpPr>
            <a:grpSpLocks/>
          </p:cNvGrpSpPr>
          <p:nvPr/>
        </p:nvGrpSpPr>
        <p:grpSpPr bwMode="auto">
          <a:xfrm>
            <a:off x="533400" y="2819400"/>
            <a:ext cx="8077200" cy="1143000"/>
            <a:chOff x="336" y="1776"/>
            <a:chExt cx="5088" cy="720"/>
          </a:xfrm>
        </p:grpSpPr>
        <p:sp>
          <p:nvSpPr>
            <p:cNvPr id="93188" name="Text Box 4"/>
            <p:cNvSpPr txBox="1">
              <a:spLocks noChangeArrowheads="1"/>
            </p:cNvSpPr>
            <p:nvPr/>
          </p:nvSpPr>
          <p:spPr bwMode="auto">
            <a:xfrm>
              <a:off x="3969" y="2208"/>
              <a:ext cx="25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 sz="2400" b="1">
                  <a:solidFill>
                    <a:srgbClr val="FF9933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N</a:t>
              </a:r>
            </a:p>
          </p:txBody>
        </p:sp>
        <p:sp>
          <p:nvSpPr>
            <p:cNvPr id="93189" name="Line 5"/>
            <p:cNvSpPr>
              <a:spLocks noChangeShapeType="1"/>
            </p:cNvSpPr>
            <p:nvPr/>
          </p:nvSpPr>
          <p:spPr bwMode="auto">
            <a:xfrm>
              <a:off x="2880" y="2160"/>
              <a:ext cx="1392" cy="0"/>
            </a:xfrm>
            <a:prstGeom prst="line">
              <a:avLst/>
            </a:prstGeom>
            <a:noFill/>
            <a:ln w="9525">
              <a:solidFill>
                <a:srgbClr val="FF9933"/>
              </a:solidFill>
              <a:prstDash val="dashDot"/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93190" name="AutoShape 6"/>
            <p:cNvSpPr>
              <a:spLocks noChangeArrowheads="1"/>
            </p:cNvSpPr>
            <p:nvPr/>
          </p:nvSpPr>
          <p:spPr bwMode="auto">
            <a:xfrm>
              <a:off x="336" y="1776"/>
              <a:ext cx="1152" cy="720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it-IT" sz="2400" b="1"/>
            </a:p>
          </p:txBody>
        </p:sp>
        <p:sp>
          <p:nvSpPr>
            <p:cNvPr id="93191" name="Text Box 7"/>
            <p:cNvSpPr txBox="1">
              <a:spLocks noChangeArrowheads="1"/>
            </p:cNvSpPr>
            <p:nvPr/>
          </p:nvSpPr>
          <p:spPr bwMode="auto">
            <a:xfrm>
              <a:off x="336" y="1994"/>
              <a:ext cx="115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 sz="2400" b="1"/>
                <a:t>STUDENTE</a:t>
              </a:r>
            </a:p>
          </p:txBody>
        </p:sp>
        <p:sp>
          <p:nvSpPr>
            <p:cNvPr id="93192" name="Text Box 8"/>
            <p:cNvSpPr txBox="1">
              <a:spLocks noChangeArrowheads="1"/>
            </p:cNvSpPr>
            <p:nvPr/>
          </p:nvSpPr>
          <p:spPr bwMode="auto">
            <a:xfrm>
              <a:off x="2265" y="1872"/>
              <a:ext cx="186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 sz="2400" i="1">
                  <a:solidFill>
                    <a:schemeClr val="bg1"/>
                  </a:solidFill>
                </a:rPr>
                <a:t>Oggetto di verifica per</a:t>
              </a:r>
            </a:p>
          </p:txBody>
        </p:sp>
        <p:sp>
          <p:nvSpPr>
            <p:cNvPr id="93193" name="Text Box 9"/>
            <p:cNvSpPr txBox="1">
              <a:spLocks noChangeArrowheads="1"/>
            </p:cNvSpPr>
            <p:nvPr/>
          </p:nvSpPr>
          <p:spPr bwMode="auto">
            <a:xfrm>
              <a:off x="1584" y="2160"/>
              <a:ext cx="120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it-IT" sz="2400" i="1">
                  <a:solidFill>
                    <a:schemeClr val="bg1"/>
                  </a:solidFill>
                </a:rPr>
                <a:t>Verificato in</a:t>
              </a:r>
            </a:p>
          </p:txBody>
        </p:sp>
        <p:sp>
          <p:nvSpPr>
            <p:cNvPr id="93194" name="Line 10"/>
            <p:cNvSpPr>
              <a:spLocks noChangeShapeType="1"/>
            </p:cNvSpPr>
            <p:nvPr/>
          </p:nvSpPr>
          <p:spPr bwMode="auto">
            <a:xfrm>
              <a:off x="1488" y="2160"/>
              <a:ext cx="1392" cy="0"/>
            </a:xfrm>
            <a:prstGeom prst="line">
              <a:avLst/>
            </a:prstGeom>
            <a:noFill/>
            <a:ln w="9525">
              <a:solidFill>
                <a:srgbClr val="FF9933"/>
              </a:solidFill>
              <a:prstDash val="dashDot"/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93195" name="AutoShape 11"/>
            <p:cNvSpPr>
              <a:spLocks noChangeArrowheads="1"/>
            </p:cNvSpPr>
            <p:nvPr/>
          </p:nvSpPr>
          <p:spPr bwMode="auto">
            <a:xfrm>
              <a:off x="4272" y="1776"/>
              <a:ext cx="1152" cy="720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it-IT" sz="2400" b="1"/>
            </a:p>
          </p:txBody>
        </p:sp>
        <p:sp>
          <p:nvSpPr>
            <p:cNvPr id="93196" name="Text Box 12"/>
            <p:cNvSpPr txBox="1">
              <a:spLocks noChangeArrowheads="1"/>
            </p:cNvSpPr>
            <p:nvPr/>
          </p:nvSpPr>
          <p:spPr bwMode="auto">
            <a:xfrm>
              <a:off x="4320" y="1968"/>
              <a:ext cx="104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 sz="2400" b="1"/>
                <a:t>MATERIA</a:t>
              </a:r>
            </a:p>
          </p:txBody>
        </p:sp>
        <p:sp>
          <p:nvSpPr>
            <p:cNvPr id="93197" name="Text Box 13"/>
            <p:cNvSpPr txBox="1">
              <a:spLocks noChangeArrowheads="1"/>
            </p:cNvSpPr>
            <p:nvPr/>
          </p:nvSpPr>
          <p:spPr bwMode="auto">
            <a:xfrm>
              <a:off x="1680" y="1872"/>
              <a:ext cx="25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 sz="2400" b="1">
                  <a:solidFill>
                    <a:srgbClr val="FF9933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N</a:t>
              </a:r>
            </a:p>
          </p:txBody>
        </p:sp>
        <p:sp>
          <p:nvSpPr>
            <p:cNvPr id="93201" name="Line 17"/>
            <p:cNvSpPr>
              <a:spLocks noChangeShapeType="1"/>
            </p:cNvSpPr>
            <p:nvPr/>
          </p:nvSpPr>
          <p:spPr bwMode="auto">
            <a:xfrm>
              <a:off x="3984" y="2160"/>
              <a:ext cx="288" cy="96"/>
            </a:xfrm>
            <a:prstGeom prst="line">
              <a:avLst/>
            </a:prstGeom>
            <a:noFill/>
            <a:ln w="9525">
              <a:solidFill>
                <a:srgbClr val="FF99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93202" name="Line 18"/>
            <p:cNvSpPr>
              <a:spLocks noChangeShapeType="1"/>
            </p:cNvSpPr>
            <p:nvPr/>
          </p:nvSpPr>
          <p:spPr bwMode="auto">
            <a:xfrm flipV="1">
              <a:off x="3984" y="2064"/>
              <a:ext cx="288" cy="96"/>
            </a:xfrm>
            <a:prstGeom prst="line">
              <a:avLst/>
            </a:prstGeom>
            <a:noFill/>
            <a:ln w="9525" cmpd="thickThin">
              <a:solidFill>
                <a:srgbClr val="FF9933"/>
              </a:solidFill>
              <a:round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endParaRPr lang="it-IT"/>
            </a:p>
          </p:txBody>
        </p:sp>
        <p:sp>
          <p:nvSpPr>
            <p:cNvPr id="93203" name="Line 19"/>
            <p:cNvSpPr>
              <a:spLocks noChangeShapeType="1"/>
            </p:cNvSpPr>
            <p:nvPr/>
          </p:nvSpPr>
          <p:spPr bwMode="auto">
            <a:xfrm flipV="1">
              <a:off x="1488" y="2160"/>
              <a:ext cx="288" cy="96"/>
            </a:xfrm>
            <a:prstGeom prst="line">
              <a:avLst/>
            </a:prstGeom>
            <a:noFill/>
            <a:ln w="9525" cmpd="thickThin">
              <a:solidFill>
                <a:srgbClr val="FF9933"/>
              </a:solidFill>
              <a:round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endParaRPr lang="it-IT"/>
            </a:p>
          </p:txBody>
        </p:sp>
        <p:sp>
          <p:nvSpPr>
            <p:cNvPr id="93204" name="Line 20"/>
            <p:cNvSpPr>
              <a:spLocks noChangeShapeType="1"/>
            </p:cNvSpPr>
            <p:nvPr/>
          </p:nvSpPr>
          <p:spPr bwMode="auto">
            <a:xfrm>
              <a:off x="1488" y="2064"/>
              <a:ext cx="288" cy="96"/>
            </a:xfrm>
            <a:prstGeom prst="line">
              <a:avLst/>
            </a:prstGeom>
            <a:noFill/>
            <a:ln w="9525">
              <a:solidFill>
                <a:srgbClr val="FF99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93205" name="Rectangle 21"/>
          <p:cNvSpPr>
            <a:spLocks noChangeArrowheads="1"/>
          </p:cNvSpPr>
          <p:nvPr/>
        </p:nvSpPr>
        <p:spPr bwMode="auto">
          <a:xfrm>
            <a:off x="381000" y="990600"/>
            <a:ext cx="8382000" cy="1370013"/>
          </a:xfrm>
          <a:prstGeom prst="rect">
            <a:avLst/>
          </a:prstGeom>
          <a:solidFill>
            <a:srgbClr val="000099"/>
          </a:solidFill>
          <a:ln w="57150" cmpd="thickThin">
            <a:noFill/>
            <a:miter lim="800000"/>
            <a:headEnd/>
            <a:tailEnd/>
          </a:ln>
          <a:effectLst>
            <a:prstShdw prst="shdw17" dist="17961" dir="2700000">
              <a:srgbClr val="000099">
                <a:gamma/>
                <a:shade val="60000"/>
                <a:invGamma/>
              </a:srgbClr>
            </a:prstShdw>
          </a:effectLst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400" u="sng">
                <a:solidFill>
                  <a:schemeClr val="bg1"/>
                </a:solidFill>
              </a:rPr>
              <a:t>OSS. 1</a:t>
            </a:r>
            <a:r>
              <a:rPr lang="it-IT" sz="2400">
                <a:solidFill>
                  <a:schemeClr val="bg1"/>
                </a:solidFill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it-IT" sz="2400">
                <a:solidFill>
                  <a:schemeClr val="bg1"/>
                </a:solidFill>
              </a:rPr>
              <a:t>Le associazioni 1:N sono molto più frequenti delle associazioni di tipo 1:1 e di tipo N:M.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3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3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98" grpId="0" animBg="1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Text Box 2"/>
          <p:cNvSpPr txBox="1">
            <a:spLocks noChangeArrowheads="1"/>
          </p:cNvSpPr>
          <p:nvPr/>
        </p:nvSpPr>
        <p:spPr bwMode="auto">
          <a:xfrm>
            <a:off x="441325" y="1905000"/>
            <a:ext cx="8474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just"/>
            <a:endParaRPr lang="it-IT" sz="2400"/>
          </a:p>
        </p:txBody>
      </p:sp>
      <p:sp>
        <p:nvSpPr>
          <p:cNvPr id="106499" name="Rectangle 3"/>
          <p:cNvSpPr>
            <a:spLocks noChangeArrowheads="1"/>
          </p:cNvSpPr>
          <p:nvPr/>
        </p:nvSpPr>
        <p:spPr bwMode="auto">
          <a:xfrm>
            <a:off x="228600" y="762000"/>
            <a:ext cx="86868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it-IT" sz="2400">
                <a:solidFill>
                  <a:schemeClr val="bg1"/>
                </a:solidFill>
              </a:rPr>
              <a:t>Dal precedente esempio:  </a:t>
            </a:r>
          </a:p>
          <a:p>
            <a:pPr algn="just">
              <a:spcBef>
                <a:spcPct val="50000"/>
              </a:spcBef>
            </a:pPr>
            <a:r>
              <a:rPr lang="it-IT" sz="2400">
                <a:solidFill>
                  <a:schemeClr val="bg1"/>
                </a:solidFill>
              </a:rPr>
              <a:t>Il modello diventa più chiaro introducendo una terza entità </a:t>
            </a:r>
            <a:r>
              <a:rPr lang="it-IT" sz="2400" i="1">
                <a:solidFill>
                  <a:srgbClr val="FFFF00"/>
                </a:solidFill>
              </a:rPr>
              <a:t>Prova</a:t>
            </a:r>
            <a:r>
              <a:rPr lang="it-IT" sz="2400">
                <a:solidFill>
                  <a:schemeClr val="bg1"/>
                </a:solidFill>
              </a:rPr>
              <a:t>, avente come attributi la </a:t>
            </a:r>
            <a:r>
              <a:rPr lang="it-IT" sz="2400" u="sng">
                <a:solidFill>
                  <a:schemeClr val="bg1"/>
                </a:solidFill>
              </a:rPr>
              <a:t>data e il voto</a:t>
            </a:r>
            <a:r>
              <a:rPr lang="it-IT" sz="2400">
                <a:solidFill>
                  <a:schemeClr val="bg1"/>
                </a:solidFill>
              </a:rPr>
              <a:t> della verifica.</a:t>
            </a:r>
          </a:p>
          <a:p>
            <a:pPr algn="just">
              <a:spcBef>
                <a:spcPct val="50000"/>
              </a:spcBef>
            </a:pPr>
            <a:r>
              <a:rPr lang="it-IT" sz="2400">
                <a:solidFill>
                  <a:schemeClr val="bg1"/>
                </a:solidFill>
              </a:rPr>
              <a:t>Infatti </a:t>
            </a:r>
            <a:r>
              <a:rPr lang="it-IT" sz="2400" u="sng">
                <a:solidFill>
                  <a:schemeClr val="bg1"/>
                </a:solidFill>
              </a:rPr>
              <a:t>data</a:t>
            </a:r>
            <a:r>
              <a:rPr lang="it-IT" sz="2400">
                <a:solidFill>
                  <a:schemeClr val="bg1"/>
                </a:solidFill>
              </a:rPr>
              <a:t> e </a:t>
            </a:r>
            <a:r>
              <a:rPr lang="it-IT" sz="2400" u="sng">
                <a:solidFill>
                  <a:schemeClr val="bg1"/>
                </a:solidFill>
              </a:rPr>
              <a:t>voto</a:t>
            </a:r>
            <a:r>
              <a:rPr lang="it-IT" sz="2400">
                <a:solidFill>
                  <a:schemeClr val="bg1"/>
                </a:solidFill>
              </a:rPr>
              <a:t> ottenuto non sono attributi nè di STUDENTE e nè di MATERIA ma di PROVA</a:t>
            </a:r>
          </a:p>
        </p:txBody>
      </p:sp>
      <p:sp>
        <p:nvSpPr>
          <p:cNvPr id="106500" name="Rectangle 4"/>
          <p:cNvSpPr>
            <a:spLocks noChangeArrowheads="1"/>
          </p:cNvSpPr>
          <p:nvPr/>
        </p:nvSpPr>
        <p:spPr bwMode="auto">
          <a:xfrm>
            <a:off x="533400" y="76200"/>
            <a:ext cx="8077200" cy="762000"/>
          </a:xfrm>
          <a:prstGeom prst="rect">
            <a:avLst/>
          </a:prstGeom>
          <a:noFill/>
          <a:ln w="57150" cmpd="thickThin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/>
            <a:r>
              <a:rPr lang="en-US">
                <a:solidFill>
                  <a:srgbClr val="00FF00"/>
                </a:solidFill>
              </a:rPr>
              <a:t>Le associazioni tra entità</a:t>
            </a:r>
          </a:p>
        </p:txBody>
      </p:sp>
      <p:grpSp>
        <p:nvGrpSpPr>
          <p:cNvPr id="106501" name="Group 5"/>
          <p:cNvGrpSpPr>
            <a:grpSpLocks/>
          </p:cNvGrpSpPr>
          <p:nvPr/>
        </p:nvGrpSpPr>
        <p:grpSpPr bwMode="auto">
          <a:xfrm>
            <a:off x="152400" y="3124200"/>
            <a:ext cx="8874125" cy="3505200"/>
            <a:chOff x="96" y="1680"/>
            <a:chExt cx="5590" cy="2208"/>
          </a:xfrm>
        </p:grpSpPr>
        <p:sp>
          <p:nvSpPr>
            <p:cNvPr id="106502" name="Text Box 6"/>
            <p:cNvSpPr txBox="1">
              <a:spLocks noChangeArrowheads="1"/>
            </p:cNvSpPr>
            <p:nvPr/>
          </p:nvSpPr>
          <p:spPr bwMode="auto">
            <a:xfrm>
              <a:off x="3729" y="2208"/>
              <a:ext cx="25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 sz="2400" b="1">
                  <a:solidFill>
                    <a:srgbClr val="FF9933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N</a:t>
              </a:r>
            </a:p>
          </p:txBody>
        </p:sp>
        <p:sp>
          <p:nvSpPr>
            <p:cNvPr id="106503" name="Line 7"/>
            <p:cNvSpPr>
              <a:spLocks noChangeShapeType="1"/>
            </p:cNvSpPr>
            <p:nvPr/>
          </p:nvSpPr>
          <p:spPr bwMode="auto">
            <a:xfrm>
              <a:off x="2640" y="2160"/>
              <a:ext cx="1392" cy="0"/>
            </a:xfrm>
            <a:prstGeom prst="line">
              <a:avLst/>
            </a:prstGeom>
            <a:noFill/>
            <a:ln w="9525">
              <a:solidFill>
                <a:srgbClr val="FF99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106504" name="AutoShape 8"/>
            <p:cNvSpPr>
              <a:spLocks noChangeArrowheads="1"/>
            </p:cNvSpPr>
            <p:nvPr/>
          </p:nvSpPr>
          <p:spPr bwMode="auto">
            <a:xfrm>
              <a:off x="96" y="1824"/>
              <a:ext cx="1152" cy="624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it-IT" sz="2400" b="1"/>
            </a:p>
          </p:txBody>
        </p:sp>
        <p:sp>
          <p:nvSpPr>
            <p:cNvPr id="106505" name="Text Box 9"/>
            <p:cNvSpPr txBox="1">
              <a:spLocks noChangeArrowheads="1"/>
            </p:cNvSpPr>
            <p:nvPr/>
          </p:nvSpPr>
          <p:spPr bwMode="auto">
            <a:xfrm>
              <a:off x="96" y="1994"/>
              <a:ext cx="115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 sz="2400" b="1"/>
                <a:t>STUDENTE</a:t>
              </a:r>
            </a:p>
          </p:txBody>
        </p:sp>
        <p:sp>
          <p:nvSpPr>
            <p:cNvPr id="106506" name="Text Box 10"/>
            <p:cNvSpPr txBox="1">
              <a:spLocks noChangeArrowheads="1"/>
            </p:cNvSpPr>
            <p:nvPr/>
          </p:nvSpPr>
          <p:spPr bwMode="auto">
            <a:xfrm>
              <a:off x="2738" y="1872"/>
              <a:ext cx="110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 sz="2400" i="1">
                  <a:solidFill>
                    <a:schemeClr val="bg1"/>
                  </a:solidFill>
                </a:rPr>
                <a:t>Sostenuta da</a:t>
              </a:r>
            </a:p>
          </p:txBody>
        </p:sp>
        <p:sp>
          <p:nvSpPr>
            <p:cNvPr id="106507" name="Text Box 11"/>
            <p:cNvSpPr txBox="1">
              <a:spLocks noChangeArrowheads="1"/>
            </p:cNvSpPr>
            <p:nvPr/>
          </p:nvSpPr>
          <p:spPr bwMode="auto">
            <a:xfrm>
              <a:off x="1344" y="2160"/>
              <a:ext cx="129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it-IT" sz="2400" i="1">
                  <a:solidFill>
                    <a:schemeClr val="bg1"/>
                  </a:solidFill>
                </a:rPr>
                <a:t>Verificato con</a:t>
              </a:r>
            </a:p>
          </p:txBody>
        </p:sp>
        <p:sp>
          <p:nvSpPr>
            <p:cNvPr id="106508" name="Line 12"/>
            <p:cNvSpPr>
              <a:spLocks noChangeShapeType="1"/>
            </p:cNvSpPr>
            <p:nvPr/>
          </p:nvSpPr>
          <p:spPr bwMode="auto">
            <a:xfrm>
              <a:off x="1248" y="2160"/>
              <a:ext cx="1392" cy="0"/>
            </a:xfrm>
            <a:prstGeom prst="line">
              <a:avLst/>
            </a:prstGeom>
            <a:noFill/>
            <a:ln w="9525">
              <a:solidFill>
                <a:srgbClr val="FF9933"/>
              </a:solidFill>
              <a:prstDash val="dashDot"/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106509" name="AutoShape 13"/>
            <p:cNvSpPr>
              <a:spLocks noChangeArrowheads="1"/>
            </p:cNvSpPr>
            <p:nvPr/>
          </p:nvSpPr>
          <p:spPr bwMode="auto">
            <a:xfrm>
              <a:off x="4032" y="1872"/>
              <a:ext cx="1152" cy="576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it-IT" sz="2400" b="1"/>
            </a:p>
          </p:txBody>
        </p:sp>
        <p:sp>
          <p:nvSpPr>
            <p:cNvPr id="106510" name="Text Box 14"/>
            <p:cNvSpPr txBox="1">
              <a:spLocks noChangeArrowheads="1"/>
            </p:cNvSpPr>
            <p:nvPr/>
          </p:nvSpPr>
          <p:spPr bwMode="auto">
            <a:xfrm>
              <a:off x="4241" y="2016"/>
              <a:ext cx="79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 sz="2400" b="1"/>
                <a:t>PROVA</a:t>
              </a:r>
            </a:p>
          </p:txBody>
        </p:sp>
        <p:sp>
          <p:nvSpPr>
            <p:cNvPr id="106511" name="Text Box 15"/>
            <p:cNvSpPr txBox="1">
              <a:spLocks noChangeArrowheads="1"/>
            </p:cNvSpPr>
            <p:nvPr/>
          </p:nvSpPr>
          <p:spPr bwMode="auto">
            <a:xfrm>
              <a:off x="1344" y="1872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 sz="2400" b="1">
                  <a:solidFill>
                    <a:srgbClr val="FF9933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1</a:t>
              </a:r>
            </a:p>
          </p:txBody>
        </p:sp>
        <p:sp>
          <p:nvSpPr>
            <p:cNvPr id="106512" name="AutoShape 16"/>
            <p:cNvSpPr>
              <a:spLocks noChangeArrowheads="1"/>
            </p:cNvSpPr>
            <p:nvPr/>
          </p:nvSpPr>
          <p:spPr bwMode="auto">
            <a:xfrm>
              <a:off x="4080" y="3408"/>
              <a:ext cx="1152" cy="480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it-IT" sz="2400" b="1"/>
            </a:p>
          </p:txBody>
        </p:sp>
        <p:sp>
          <p:nvSpPr>
            <p:cNvPr id="106513" name="Text Box 17"/>
            <p:cNvSpPr txBox="1">
              <a:spLocks noChangeArrowheads="1"/>
            </p:cNvSpPr>
            <p:nvPr/>
          </p:nvSpPr>
          <p:spPr bwMode="auto">
            <a:xfrm>
              <a:off x="4128" y="3504"/>
              <a:ext cx="104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 sz="2400" b="1"/>
                <a:t>MATERIA</a:t>
              </a:r>
            </a:p>
          </p:txBody>
        </p:sp>
        <p:sp>
          <p:nvSpPr>
            <p:cNvPr id="106514" name="Line 18"/>
            <p:cNvSpPr>
              <a:spLocks noChangeShapeType="1"/>
            </p:cNvSpPr>
            <p:nvPr/>
          </p:nvSpPr>
          <p:spPr bwMode="auto">
            <a:xfrm>
              <a:off x="4608" y="2448"/>
              <a:ext cx="0" cy="528"/>
            </a:xfrm>
            <a:prstGeom prst="line">
              <a:avLst/>
            </a:prstGeom>
            <a:noFill/>
            <a:ln w="9525">
              <a:solidFill>
                <a:srgbClr val="FF99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106515" name="Line 19"/>
            <p:cNvSpPr>
              <a:spLocks noChangeShapeType="1"/>
            </p:cNvSpPr>
            <p:nvPr/>
          </p:nvSpPr>
          <p:spPr bwMode="auto">
            <a:xfrm>
              <a:off x="4608" y="2976"/>
              <a:ext cx="0" cy="432"/>
            </a:xfrm>
            <a:prstGeom prst="line">
              <a:avLst/>
            </a:prstGeom>
            <a:noFill/>
            <a:ln w="9525">
              <a:solidFill>
                <a:srgbClr val="FF9933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106516" name="Line 20"/>
            <p:cNvSpPr>
              <a:spLocks noChangeShapeType="1"/>
            </p:cNvSpPr>
            <p:nvPr/>
          </p:nvSpPr>
          <p:spPr bwMode="auto">
            <a:xfrm flipV="1">
              <a:off x="4608" y="2448"/>
              <a:ext cx="144" cy="192"/>
            </a:xfrm>
            <a:prstGeom prst="line">
              <a:avLst/>
            </a:prstGeom>
            <a:noFill/>
            <a:ln w="9525">
              <a:solidFill>
                <a:srgbClr val="FF99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106517" name="Line 21"/>
            <p:cNvSpPr>
              <a:spLocks noChangeShapeType="1"/>
            </p:cNvSpPr>
            <p:nvPr/>
          </p:nvSpPr>
          <p:spPr bwMode="auto">
            <a:xfrm>
              <a:off x="4464" y="2448"/>
              <a:ext cx="144" cy="192"/>
            </a:xfrm>
            <a:prstGeom prst="line">
              <a:avLst/>
            </a:prstGeom>
            <a:noFill/>
            <a:ln w="9525">
              <a:solidFill>
                <a:srgbClr val="FF99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106518" name="Text Box 22"/>
            <p:cNvSpPr txBox="1">
              <a:spLocks noChangeArrowheads="1"/>
            </p:cNvSpPr>
            <p:nvPr/>
          </p:nvSpPr>
          <p:spPr bwMode="auto">
            <a:xfrm>
              <a:off x="4656" y="2544"/>
              <a:ext cx="84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 sz="2400" i="1">
                  <a:solidFill>
                    <a:schemeClr val="bg1"/>
                  </a:solidFill>
                </a:rPr>
                <a:t>Riferita a</a:t>
              </a:r>
            </a:p>
          </p:txBody>
        </p:sp>
        <p:sp>
          <p:nvSpPr>
            <p:cNvPr id="106519" name="Text Box 23"/>
            <p:cNvSpPr txBox="1">
              <a:spLocks noChangeArrowheads="1"/>
            </p:cNvSpPr>
            <p:nvPr/>
          </p:nvSpPr>
          <p:spPr bwMode="auto">
            <a:xfrm>
              <a:off x="4568" y="3120"/>
              <a:ext cx="104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it-IT" sz="2400" i="1">
                  <a:solidFill>
                    <a:schemeClr val="bg1"/>
                  </a:solidFill>
                </a:rPr>
                <a:t>Control.con</a:t>
              </a:r>
            </a:p>
          </p:txBody>
        </p:sp>
        <p:sp>
          <p:nvSpPr>
            <p:cNvPr id="106520" name="Oval 24"/>
            <p:cNvSpPr>
              <a:spLocks noChangeArrowheads="1"/>
            </p:cNvSpPr>
            <p:nvPr/>
          </p:nvSpPr>
          <p:spPr bwMode="auto">
            <a:xfrm>
              <a:off x="5472" y="1920"/>
              <a:ext cx="96" cy="96"/>
            </a:xfrm>
            <a:prstGeom prst="ellips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6521" name="Line 25"/>
            <p:cNvSpPr>
              <a:spLocks noChangeShapeType="1"/>
            </p:cNvSpPr>
            <p:nvPr/>
          </p:nvSpPr>
          <p:spPr bwMode="auto">
            <a:xfrm>
              <a:off x="5184" y="1968"/>
              <a:ext cx="288" cy="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106522" name="Oval 26"/>
            <p:cNvSpPr>
              <a:spLocks noChangeArrowheads="1"/>
            </p:cNvSpPr>
            <p:nvPr/>
          </p:nvSpPr>
          <p:spPr bwMode="auto">
            <a:xfrm>
              <a:off x="5472" y="2208"/>
              <a:ext cx="96" cy="96"/>
            </a:xfrm>
            <a:prstGeom prst="ellips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6523" name="Line 27"/>
            <p:cNvSpPr>
              <a:spLocks noChangeShapeType="1"/>
            </p:cNvSpPr>
            <p:nvPr/>
          </p:nvSpPr>
          <p:spPr bwMode="auto">
            <a:xfrm>
              <a:off x="5184" y="2256"/>
              <a:ext cx="288" cy="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106524" name="Text Box 28"/>
            <p:cNvSpPr txBox="1">
              <a:spLocks noChangeArrowheads="1"/>
            </p:cNvSpPr>
            <p:nvPr/>
          </p:nvSpPr>
          <p:spPr bwMode="auto">
            <a:xfrm>
              <a:off x="5186" y="1680"/>
              <a:ext cx="47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 sz="2400">
                  <a:solidFill>
                    <a:srgbClr val="00FFFF"/>
                  </a:solidFill>
                </a:rPr>
                <a:t>Data</a:t>
              </a:r>
            </a:p>
          </p:txBody>
        </p:sp>
        <p:sp>
          <p:nvSpPr>
            <p:cNvPr id="106525" name="Text Box 29"/>
            <p:cNvSpPr txBox="1">
              <a:spLocks noChangeArrowheads="1"/>
            </p:cNvSpPr>
            <p:nvPr/>
          </p:nvSpPr>
          <p:spPr bwMode="auto">
            <a:xfrm>
              <a:off x="5186" y="2256"/>
              <a:ext cx="50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 sz="2400">
                  <a:solidFill>
                    <a:srgbClr val="00FFFF"/>
                  </a:solidFill>
                </a:rPr>
                <a:t>Voto</a:t>
              </a:r>
            </a:p>
          </p:txBody>
        </p:sp>
        <p:sp>
          <p:nvSpPr>
            <p:cNvPr id="106526" name="Text Box 30"/>
            <p:cNvSpPr txBox="1">
              <a:spLocks noChangeArrowheads="1"/>
            </p:cNvSpPr>
            <p:nvPr/>
          </p:nvSpPr>
          <p:spPr bwMode="auto">
            <a:xfrm>
              <a:off x="4396" y="3168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 sz="2400" b="1">
                  <a:solidFill>
                    <a:srgbClr val="FF9933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1</a:t>
              </a:r>
            </a:p>
          </p:txBody>
        </p:sp>
        <p:sp>
          <p:nvSpPr>
            <p:cNvPr id="106527" name="Text Box 31"/>
            <p:cNvSpPr txBox="1">
              <a:spLocks noChangeArrowheads="1"/>
            </p:cNvSpPr>
            <p:nvPr/>
          </p:nvSpPr>
          <p:spPr bwMode="auto">
            <a:xfrm>
              <a:off x="4305" y="2496"/>
              <a:ext cx="25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 sz="2400" b="1">
                  <a:solidFill>
                    <a:srgbClr val="FF9933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N</a:t>
              </a:r>
            </a:p>
          </p:txBody>
        </p:sp>
        <p:sp>
          <p:nvSpPr>
            <p:cNvPr id="106528" name="Line 32"/>
            <p:cNvSpPr>
              <a:spLocks noChangeShapeType="1"/>
            </p:cNvSpPr>
            <p:nvPr/>
          </p:nvSpPr>
          <p:spPr bwMode="auto">
            <a:xfrm>
              <a:off x="3744" y="2160"/>
              <a:ext cx="288" cy="96"/>
            </a:xfrm>
            <a:prstGeom prst="line">
              <a:avLst/>
            </a:prstGeom>
            <a:noFill/>
            <a:ln w="9525">
              <a:solidFill>
                <a:srgbClr val="FF99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106529" name="Line 33"/>
            <p:cNvSpPr>
              <a:spLocks noChangeShapeType="1"/>
            </p:cNvSpPr>
            <p:nvPr/>
          </p:nvSpPr>
          <p:spPr bwMode="auto">
            <a:xfrm flipV="1">
              <a:off x="3744" y="2064"/>
              <a:ext cx="288" cy="96"/>
            </a:xfrm>
            <a:prstGeom prst="line">
              <a:avLst/>
            </a:prstGeom>
            <a:noFill/>
            <a:ln w="9525" cmpd="thickThin">
              <a:solidFill>
                <a:srgbClr val="FF9933"/>
              </a:solidFill>
              <a:round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endParaRPr lang="it-IT"/>
            </a:p>
          </p:txBody>
        </p:sp>
      </p:grp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ChangeArrowheads="1"/>
          </p:cNvSpPr>
          <p:nvPr/>
        </p:nvSpPr>
        <p:spPr bwMode="auto">
          <a:xfrm>
            <a:off x="533400" y="76200"/>
            <a:ext cx="8077200" cy="762000"/>
          </a:xfrm>
          <a:prstGeom prst="rect">
            <a:avLst/>
          </a:prstGeom>
          <a:noFill/>
          <a:ln w="57150" cmpd="thickThin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/>
            <a:r>
              <a:rPr lang="en-US">
                <a:solidFill>
                  <a:srgbClr val="00FF00"/>
                </a:solidFill>
              </a:rPr>
              <a:t>Le associazioni tra entità</a:t>
            </a:r>
          </a:p>
        </p:txBody>
      </p:sp>
      <p:sp>
        <p:nvSpPr>
          <p:cNvPr id="137219" name="Rectangle 3"/>
          <p:cNvSpPr>
            <a:spLocks noChangeArrowheads="1"/>
          </p:cNvSpPr>
          <p:nvPr/>
        </p:nvSpPr>
        <p:spPr bwMode="auto">
          <a:xfrm>
            <a:off x="381000" y="1233488"/>
            <a:ext cx="8382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it-IT" sz="2800">
                <a:solidFill>
                  <a:srgbClr val="FFFF00"/>
                </a:solidFill>
              </a:rPr>
              <a:t>Rappresentazione alternativa</a:t>
            </a:r>
          </a:p>
        </p:txBody>
      </p:sp>
      <p:grpSp>
        <p:nvGrpSpPr>
          <p:cNvPr id="137220" name="Group 4"/>
          <p:cNvGrpSpPr>
            <a:grpSpLocks/>
          </p:cNvGrpSpPr>
          <p:nvPr/>
        </p:nvGrpSpPr>
        <p:grpSpPr bwMode="auto">
          <a:xfrm>
            <a:off x="152400" y="1905000"/>
            <a:ext cx="8874125" cy="4648200"/>
            <a:chOff x="96" y="1200"/>
            <a:chExt cx="5590" cy="2928"/>
          </a:xfrm>
        </p:grpSpPr>
        <p:sp>
          <p:nvSpPr>
            <p:cNvPr id="137221" name="Text Box 5"/>
            <p:cNvSpPr txBox="1">
              <a:spLocks noChangeArrowheads="1"/>
            </p:cNvSpPr>
            <p:nvPr/>
          </p:nvSpPr>
          <p:spPr bwMode="auto">
            <a:xfrm>
              <a:off x="278" y="1200"/>
              <a:ext cx="533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marL="457200" indent="-457200" algn="just"/>
              <a:endParaRPr lang="it-IT" sz="2400"/>
            </a:p>
          </p:txBody>
        </p:sp>
        <p:sp>
          <p:nvSpPr>
            <p:cNvPr id="137222" name="AutoShape 6"/>
            <p:cNvSpPr>
              <a:spLocks noChangeArrowheads="1"/>
            </p:cNvSpPr>
            <p:nvPr/>
          </p:nvSpPr>
          <p:spPr bwMode="auto">
            <a:xfrm>
              <a:off x="96" y="1344"/>
              <a:ext cx="1152" cy="624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it-IT" sz="2400" b="1"/>
            </a:p>
          </p:txBody>
        </p:sp>
        <p:sp>
          <p:nvSpPr>
            <p:cNvPr id="137223" name="Text Box 7"/>
            <p:cNvSpPr txBox="1">
              <a:spLocks noChangeArrowheads="1"/>
            </p:cNvSpPr>
            <p:nvPr/>
          </p:nvSpPr>
          <p:spPr bwMode="auto">
            <a:xfrm>
              <a:off x="96" y="1514"/>
              <a:ext cx="115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 sz="2400" b="1"/>
                <a:t>STUDENTE</a:t>
              </a:r>
            </a:p>
          </p:txBody>
        </p:sp>
        <p:sp>
          <p:nvSpPr>
            <p:cNvPr id="137224" name="AutoShape 8"/>
            <p:cNvSpPr>
              <a:spLocks noChangeArrowheads="1"/>
            </p:cNvSpPr>
            <p:nvPr/>
          </p:nvSpPr>
          <p:spPr bwMode="auto">
            <a:xfrm>
              <a:off x="4032" y="1392"/>
              <a:ext cx="1152" cy="576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it-IT" sz="2400" b="1"/>
            </a:p>
          </p:txBody>
        </p:sp>
        <p:sp>
          <p:nvSpPr>
            <p:cNvPr id="137225" name="Text Box 9"/>
            <p:cNvSpPr txBox="1">
              <a:spLocks noChangeArrowheads="1"/>
            </p:cNvSpPr>
            <p:nvPr/>
          </p:nvSpPr>
          <p:spPr bwMode="auto">
            <a:xfrm>
              <a:off x="4241" y="1536"/>
              <a:ext cx="79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 sz="2400" b="1"/>
                <a:t>PROVA</a:t>
              </a:r>
            </a:p>
          </p:txBody>
        </p:sp>
        <p:grpSp>
          <p:nvGrpSpPr>
            <p:cNvPr id="137226" name="Group 10"/>
            <p:cNvGrpSpPr>
              <a:grpSpLocks/>
            </p:cNvGrpSpPr>
            <p:nvPr/>
          </p:nvGrpSpPr>
          <p:grpSpPr bwMode="auto">
            <a:xfrm>
              <a:off x="4080" y="3648"/>
              <a:ext cx="1152" cy="480"/>
              <a:chOff x="4080" y="3360"/>
              <a:chExt cx="1152" cy="480"/>
            </a:xfrm>
          </p:grpSpPr>
          <p:sp>
            <p:nvSpPr>
              <p:cNvPr id="137227" name="AutoShape 11"/>
              <p:cNvSpPr>
                <a:spLocks noChangeArrowheads="1"/>
              </p:cNvSpPr>
              <p:nvPr/>
            </p:nvSpPr>
            <p:spPr bwMode="auto">
              <a:xfrm>
                <a:off x="4080" y="3360"/>
                <a:ext cx="1152" cy="480"/>
              </a:xfrm>
              <a:prstGeom prst="roundRect">
                <a:avLst>
                  <a:gd name="adj" fmla="val 16667"/>
                </a:avLst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it-IT" sz="2400" b="1"/>
              </a:p>
            </p:txBody>
          </p:sp>
          <p:sp>
            <p:nvSpPr>
              <p:cNvPr id="137228" name="Text Box 12"/>
              <p:cNvSpPr txBox="1">
                <a:spLocks noChangeArrowheads="1"/>
              </p:cNvSpPr>
              <p:nvPr/>
            </p:nvSpPr>
            <p:spPr bwMode="auto">
              <a:xfrm>
                <a:off x="4128" y="3456"/>
                <a:ext cx="1045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it-IT" sz="2400" b="1"/>
                  <a:t>MATERIA</a:t>
                </a:r>
              </a:p>
            </p:txBody>
          </p:sp>
        </p:grpSp>
        <p:sp>
          <p:nvSpPr>
            <p:cNvPr id="137229" name="Oval 13"/>
            <p:cNvSpPr>
              <a:spLocks noChangeArrowheads="1"/>
            </p:cNvSpPr>
            <p:nvPr/>
          </p:nvSpPr>
          <p:spPr bwMode="auto">
            <a:xfrm>
              <a:off x="5472" y="1440"/>
              <a:ext cx="96" cy="96"/>
            </a:xfrm>
            <a:prstGeom prst="ellips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37230" name="Line 14"/>
            <p:cNvSpPr>
              <a:spLocks noChangeShapeType="1"/>
            </p:cNvSpPr>
            <p:nvPr/>
          </p:nvSpPr>
          <p:spPr bwMode="auto">
            <a:xfrm>
              <a:off x="5184" y="1488"/>
              <a:ext cx="288" cy="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137231" name="Oval 15"/>
            <p:cNvSpPr>
              <a:spLocks noChangeArrowheads="1"/>
            </p:cNvSpPr>
            <p:nvPr/>
          </p:nvSpPr>
          <p:spPr bwMode="auto">
            <a:xfrm>
              <a:off x="5472" y="1728"/>
              <a:ext cx="96" cy="96"/>
            </a:xfrm>
            <a:prstGeom prst="ellips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37232" name="Line 16"/>
            <p:cNvSpPr>
              <a:spLocks noChangeShapeType="1"/>
            </p:cNvSpPr>
            <p:nvPr/>
          </p:nvSpPr>
          <p:spPr bwMode="auto">
            <a:xfrm>
              <a:off x="5184" y="1776"/>
              <a:ext cx="288" cy="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137233" name="Text Box 17"/>
            <p:cNvSpPr txBox="1">
              <a:spLocks noChangeArrowheads="1"/>
            </p:cNvSpPr>
            <p:nvPr/>
          </p:nvSpPr>
          <p:spPr bwMode="auto">
            <a:xfrm>
              <a:off x="5186" y="1200"/>
              <a:ext cx="47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 sz="2400">
                  <a:solidFill>
                    <a:srgbClr val="00FFFF"/>
                  </a:solidFill>
                </a:rPr>
                <a:t>Data</a:t>
              </a:r>
            </a:p>
          </p:txBody>
        </p:sp>
        <p:sp>
          <p:nvSpPr>
            <p:cNvPr id="137234" name="Text Box 18"/>
            <p:cNvSpPr txBox="1">
              <a:spLocks noChangeArrowheads="1"/>
            </p:cNvSpPr>
            <p:nvPr/>
          </p:nvSpPr>
          <p:spPr bwMode="auto">
            <a:xfrm>
              <a:off x="5186" y="1776"/>
              <a:ext cx="50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 sz="2400">
                  <a:solidFill>
                    <a:srgbClr val="00FFFF"/>
                  </a:solidFill>
                </a:rPr>
                <a:t>Voto</a:t>
              </a:r>
            </a:p>
          </p:txBody>
        </p:sp>
        <p:sp>
          <p:nvSpPr>
            <p:cNvPr id="137235" name="Text Box 19"/>
            <p:cNvSpPr txBox="1">
              <a:spLocks noChangeArrowheads="1"/>
            </p:cNvSpPr>
            <p:nvPr/>
          </p:nvSpPr>
          <p:spPr bwMode="auto">
            <a:xfrm>
              <a:off x="1344" y="1344"/>
              <a:ext cx="5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it-IT" sz="2400">
                  <a:solidFill>
                    <a:srgbClr val="FF9933"/>
                  </a:solidFill>
                </a:rPr>
                <a:t>(0,N)</a:t>
              </a:r>
            </a:p>
          </p:txBody>
        </p:sp>
        <p:sp>
          <p:nvSpPr>
            <p:cNvPr id="137236" name="Line 20"/>
            <p:cNvSpPr>
              <a:spLocks noChangeShapeType="1"/>
            </p:cNvSpPr>
            <p:nvPr/>
          </p:nvSpPr>
          <p:spPr bwMode="auto">
            <a:xfrm>
              <a:off x="3168" y="1707"/>
              <a:ext cx="864" cy="0"/>
            </a:xfrm>
            <a:prstGeom prst="line">
              <a:avLst/>
            </a:prstGeom>
            <a:noFill/>
            <a:ln w="9525">
              <a:solidFill>
                <a:srgbClr val="FF99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137237" name="Line 21"/>
            <p:cNvSpPr>
              <a:spLocks noChangeShapeType="1"/>
            </p:cNvSpPr>
            <p:nvPr/>
          </p:nvSpPr>
          <p:spPr bwMode="auto">
            <a:xfrm>
              <a:off x="1248" y="1680"/>
              <a:ext cx="864" cy="0"/>
            </a:xfrm>
            <a:prstGeom prst="line">
              <a:avLst/>
            </a:prstGeom>
            <a:noFill/>
            <a:ln w="9525">
              <a:solidFill>
                <a:srgbClr val="FF99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 useBgFill="1">
          <p:nvSpPr>
            <p:cNvPr id="137238" name="AutoShape 22"/>
            <p:cNvSpPr>
              <a:spLocks noChangeArrowheads="1"/>
            </p:cNvSpPr>
            <p:nvPr/>
          </p:nvSpPr>
          <p:spPr bwMode="auto">
            <a:xfrm>
              <a:off x="2064" y="1200"/>
              <a:ext cx="1056" cy="990"/>
            </a:xfrm>
            <a:prstGeom prst="flowChartDecision">
              <a:avLst/>
            </a:prstGeom>
            <a:ln w="19050">
              <a:solidFill>
                <a:srgbClr val="FF9933"/>
              </a:solidFill>
              <a:miter lim="800000"/>
              <a:headEnd/>
              <a:tailEnd/>
            </a:ln>
            <a:effectLst/>
          </p:spPr>
          <p:txBody>
            <a:bodyPr lIns="92075" tIns="46038" rIns="92075" bIns="46038" anchor="ctr">
              <a:spAutoFit/>
            </a:bodyPr>
            <a:lstStyle/>
            <a:p>
              <a:pPr algn="ctr"/>
              <a:r>
                <a:rPr lang="it-IT" sz="2400">
                  <a:solidFill>
                    <a:srgbClr val="FFFF00"/>
                  </a:solidFill>
                </a:rPr>
                <a:t>Sostiene</a:t>
              </a:r>
            </a:p>
          </p:txBody>
        </p:sp>
        <p:sp>
          <p:nvSpPr>
            <p:cNvPr id="137239" name="Text Box 23"/>
            <p:cNvSpPr txBox="1">
              <a:spLocks noChangeArrowheads="1"/>
            </p:cNvSpPr>
            <p:nvPr/>
          </p:nvSpPr>
          <p:spPr bwMode="auto">
            <a:xfrm>
              <a:off x="3456" y="1311"/>
              <a:ext cx="5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it-IT" sz="2400">
                  <a:solidFill>
                    <a:srgbClr val="FF9933"/>
                  </a:solidFill>
                </a:rPr>
                <a:t>(1,1)</a:t>
              </a:r>
            </a:p>
          </p:txBody>
        </p:sp>
        <p:sp>
          <p:nvSpPr>
            <p:cNvPr id="137240" name="Text Box 24"/>
            <p:cNvSpPr txBox="1">
              <a:spLocks noChangeArrowheads="1"/>
            </p:cNvSpPr>
            <p:nvPr/>
          </p:nvSpPr>
          <p:spPr bwMode="auto">
            <a:xfrm>
              <a:off x="3936" y="3264"/>
              <a:ext cx="5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it-IT" sz="2400">
                  <a:solidFill>
                    <a:srgbClr val="FF9933"/>
                  </a:solidFill>
                </a:rPr>
                <a:t>(0,N)</a:t>
              </a:r>
            </a:p>
          </p:txBody>
        </p:sp>
        <p:sp useBgFill="1">
          <p:nvSpPr>
            <p:cNvPr id="137241" name="AutoShape 25"/>
            <p:cNvSpPr>
              <a:spLocks noChangeArrowheads="1"/>
            </p:cNvSpPr>
            <p:nvPr/>
          </p:nvSpPr>
          <p:spPr bwMode="auto">
            <a:xfrm>
              <a:off x="4080" y="2322"/>
              <a:ext cx="1056" cy="990"/>
            </a:xfrm>
            <a:prstGeom prst="flowChartDecision">
              <a:avLst/>
            </a:prstGeom>
            <a:ln w="19050">
              <a:solidFill>
                <a:srgbClr val="FF9933"/>
              </a:solidFill>
              <a:miter lim="800000"/>
              <a:headEnd/>
              <a:tailEnd/>
            </a:ln>
            <a:effectLst/>
          </p:spPr>
          <p:txBody>
            <a:bodyPr lIns="92075" tIns="46038" rIns="92075" bIns="46038" anchor="ctr">
              <a:spAutoFit/>
            </a:bodyPr>
            <a:lstStyle/>
            <a:p>
              <a:pPr algn="ctr"/>
              <a:r>
                <a:rPr lang="it-IT" sz="2400">
                  <a:solidFill>
                    <a:srgbClr val="FFFF00"/>
                  </a:solidFill>
                </a:rPr>
                <a:t>riferita</a:t>
              </a:r>
            </a:p>
          </p:txBody>
        </p:sp>
        <p:sp>
          <p:nvSpPr>
            <p:cNvPr id="137242" name="Text Box 26"/>
            <p:cNvSpPr txBox="1">
              <a:spLocks noChangeArrowheads="1"/>
            </p:cNvSpPr>
            <p:nvPr/>
          </p:nvSpPr>
          <p:spPr bwMode="auto">
            <a:xfrm>
              <a:off x="3936" y="2175"/>
              <a:ext cx="5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it-IT" sz="2400">
                  <a:solidFill>
                    <a:srgbClr val="FF9933"/>
                  </a:solidFill>
                </a:rPr>
                <a:t>(1,1)</a:t>
              </a:r>
            </a:p>
          </p:txBody>
        </p:sp>
        <p:sp>
          <p:nvSpPr>
            <p:cNvPr id="137243" name="Line 27"/>
            <p:cNvSpPr>
              <a:spLocks noChangeShapeType="1"/>
            </p:cNvSpPr>
            <p:nvPr/>
          </p:nvSpPr>
          <p:spPr bwMode="auto">
            <a:xfrm rot="5400000">
              <a:off x="4440" y="2136"/>
              <a:ext cx="336" cy="0"/>
            </a:xfrm>
            <a:prstGeom prst="line">
              <a:avLst/>
            </a:prstGeom>
            <a:noFill/>
            <a:ln w="9525">
              <a:solidFill>
                <a:srgbClr val="FF99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137244" name="Line 28"/>
            <p:cNvSpPr>
              <a:spLocks noChangeShapeType="1"/>
            </p:cNvSpPr>
            <p:nvPr/>
          </p:nvSpPr>
          <p:spPr bwMode="auto">
            <a:xfrm rot="5400000">
              <a:off x="4440" y="3480"/>
              <a:ext cx="336" cy="0"/>
            </a:xfrm>
            <a:prstGeom prst="line">
              <a:avLst/>
            </a:prstGeom>
            <a:noFill/>
            <a:ln w="9525">
              <a:solidFill>
                <a:srgbClr val="FF99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</p:grp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65" name="Rectangle 37"/>
          <p:cNvSpPr>
            <a:spLocks noChangeArrowheads="1"/>
          </p:cNvSpPr>
          <p:nvPr/>
        </p:nvSpPr>
        <p:spPr bwMode="auto">
          <a:xfrm>
            <a:off x="533400" y="76200"/>
            <a:ext cx="8077200" cy="762000"/>
          </a:xfrm>
          <a:prstGeom prst="rect">
            <a:avLst/>
          </a:prstGeom>
          <a:noFill/>
          <a:ln w="57150" cmpd="thickThin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/>
            <a:r>
              <a:rPr lang="en-US">
                <a:solidFill>
                  <a:srgbClr val="00FF00"/>
                </a:solidFill>
              </a:rPr>
              <a:t>REGOLE DI LETTURA</a:t>
            </a:r>
          </a:p>
        </p:txBody>
      </p:sp>
      <p:sp>
        <p:nvSpPr>
          <p:cNvPr id="48170" name="Rectangle 42"/>
          <p:cNvSpPr>
            <a:spLocks noChangeArrowheads="1"/>
          </p:cNvSpPr>
          <p:nvPr/>
        </p:nvSpPr>
        <p:spPr bwMode="auto">
          <a:xfrm>
            <a:off x="152400" y="914400"/>
            <a:ext cx="8610600" cy="519113"/>
          </a:xfrm>
          <a:prstGeom prst="rect">
            <a:avLst/>
          </a:prstGeom>
          <a:solidFill>
            <a:srgbClr val="0000CC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0000CC">
                <a:gamma/>
                <a:shade val="60000"/>
                <a:invGamma/>
              </a:srgbClr>
            </a:prstShdw>
          </a:effec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it-IT" sz="2800">
                <a:solidFill>
                  <a:schemeClr val="bg1"/>
                </a:solidFill>
              </a:rPr>
              <a:t>Servono a controllare la bontà dello Schema E/R prodotto.</a:t>
            </a:r>
          </a:p>
        </p:txBody>
      </p:sp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441325" y="1905000"/>
            <a:ext cx="8474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just"/>
            <a:endParaRPr lang="it-IT" sz="2400"/>
          </a:p>
        </p:txBody>
      </p:sp>
      <p:sp>
        <p:nvSpPr>
          <p:cNvPr id="48183" name="Text Box 55"/>
          <p:cNvSpPr txBox="1">
            <a:spLocks noChangeArrowheads="1"/>
          </p:cNvSpPr>
          <p:nvPr/>
        </p:nvSpPr>
        <p:spPr bwMode="auto">
          <a:xfrm>
            <a:off x="533400" y="1600200"/>
            <a:ext cx="7924800" cy="2443163"/>
          </a:xfrm>
          <a:prstGeom prst="rect">
            <a:avLst/>
          </a:prstGeom>
          <a:solidFill>
            <a:srgbClr val="003399"/>
          </a:solidFill>
          <a:ln w="57150" cmpd="thickThin">
            <a:noFill/>
            <a:miter lim="800000"/>
            <a:headEnd/>
            <a:tailEnd/>
          </a:ln>
          <a:effectLst>
            <a:prstShdw prst="shdw17" dist="17961" dir="2700000">
              <a:srgbClr val="003399">
                <a:gamma/>
                <a:shade val="60000"/>
                <a:invGamma/>
              </a:srgbClr>
            </a:prstShdw>
          </a:effectLst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Ogni</a:t>
            </a:r>
          </a:p>
          <a:p>
            <a:pPr>
              <a:spcBef>
                <a:spcPct val="50000"/>
              </a:spcBef>
            </a:pPr>
            <a:r>
              <a:rPr lang="it-IT" sz="2800">
                <a:solidFill>
                  <a:schemeClr val="bg1"/>
                </a:solidFill>
              </a:rPr>
              <a:t>&lt;</a:t>
            </a:r>
            <a:r>
              <a:rPr lang="it-IT" sz="2800" i="1">
                <a:solidFill>
                  <a:schemeClr val="bg1"/>
                </a:solidFill>
              </a:rPr>
              <a:t>nome entità Partenza</a:t>
            </a:r>
            <a:r>
              <a:rPr lang="it-IT" sz="2800">
                <a:solidFill>
                  <a:schemeClr val="bg1"/>
                </a:solidFill>
              </a:rPr>
              <a:t>&gt; </a:t>
            </a:r>
            <a:r>
              <a:rPr lang="it-IT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può/deve essere</a:t>
            </a:r>
          </a:p>
          <a:p>
            <a:pPr>
              <a:spcBef>
                <a:spcPct val="50000"/>
              </a:spcBef>
            </a:pPr>
            <a:r>
              <a:rPr lang="it-IT" sz="2800">
                <a:solidFill>
                  <a:schemeClr val="bg1"/>
                </a:solidFill>
              </a:rPr>
              <a:t>&lt;</a:t>
            </a:r>
            <a:r>
              <a:rPr lang="it-IT" sz="2800" i="1">
                <a:solidFill>
                  <a:schemeClr val="bg1"/>
                </a:solidFill>
              </a:rPr>
              <a:t>nome verso Associazione</a:t>
            </a:r>
            <a:r>
              <a:rPr lang="it-IT" sz="2800">
                <a:solidFill>
                  <a:schemeClr val="bg1"/>
                </a:solidFill>
              </a:rPr>
              <a:t>&gt; </a:t>
            </a:r>
            <a:r>
              <a:rPr lang="it-IT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un solo / uno o più</a:t>
            </a:r>
          </a:p>
          <a:p>
            <a:pPr>
              <a:spcBef>
                <a:spcPct val="50000"/>
              </a:spcBef>
            </a:pPr>
            <a:r>
              <a:rPr lang="it-IT" sz="2800">
                <a:solidFill>
                  <a:schemeClr val="bg1"/>
                </a:solidFill>
              </a:rPr>
              <a:t>&lt;</a:t>
            </a:r>
            <a:r>
              <a:rPr lang="it-IT" sz="2800" i="1">
                <a:solidFill>
                  <a:schemeClr val="bg1"/>
                </a:solidFill>
              </a:rPr>
              <a:t>nome entità Arrivo</a:t>
            </a:r>
            <a:r>
              <a:rPr lang="it-IT" sz="2800">
                <a:solidFill>
                  <a:schemeClr val="bg1"/>
                </a:solidFill>
              </a:rPr>
              <a:t>&gt;</a:t>
            </a:r>
          </a:p>
        </p:txBody>
      </p:sp>
      <p:grpSp>
        <p:nvGrpSpPr>
          <p:cNvPr id="48219" name="Group 91"/>
          <p:cNvGrpSpPr>
            <a:grpSpLocks/>
          </p:cNvGrpSpPr>
          <p:nvPr/>
        </p:nvGrpSpPr>
        <p:grpSpPr bwMode="auto">
          <a:xfrm>
            <a:off x="152400" y="4267200"/>
            <a:ext cx="3962400" cy="2133600"/>
            <a:chOff x="96" y="2688"/>
            <a:chExt cx="2496" cy="1344"/>
          </a:xfrm>
        </p:grpSpPr>
        <p:sp>
          <p:nvSpPr>
            <p:cNvPr id="48135" name="AutoShape 7"/>
            <p:cNvSpPr>
              <a:spLocks noChangeArrowheads="1"/>
            </p:cNvSpPr>
            <p:nvPr/>
          </p:nvSpPr>
          <p:spPr bwMode="auto">
            <a:xfrm>
              <a:off x="336" y="2688"/>
              <a:ext cx="2256" cy="624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it-IT" sz="2400" b="1"/>
                <a:t>Entità di Partenza</a:t>
              </a:r>
            </a:p>
          </p:txBody>
        </p:sp>
        <p:sp>
          <p:nvSpPr>
            <p:cNvPr id="48185" name="Text Box 57"/>
            <p:cNvSpPr txBox="1">
              <a:spLocks noChangeArrowheads="1"/>
            </p:cNvSpPr>
            <p:nvPr/>
          </p:nvSpPr>
          <p:spPr bwMode="auto">
            <a:xfrm>
              <a:off x="96" y="3312"/>
              <a:ext cx="528" cy="404"/>
            </a:xfrm>
            <a:prstGeom prst="rect">
              <a:avLst/>
            </a:prstGeom>
            <a:noFill/>
            <a:ln w="57150" cmpd="thickThin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sz="1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Può </a:t>
              </a:r>
              <a:br>
                <a:rPr lang="it-IT" sz="1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</a:br>
              <a:r>
                <a:rPr lang="it-IT" sz="1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essere</a:t>
              </a:r>
            </a:p>
          </p:txBody>
        </p:sp>
        <p:sp>
          <p:nvSpPr>
            <p:cNvPr id="48186" name="Line 58"/>
            <p:cNvSpPr>
              <a:spLocks noChangeShapeType="1"/>
            </p:cNvSpPr>
            <p:nvPr/>
          </p:nvSpPr>
          <p:spPr bwMode="auto">
            <a:xfrm>
              <a:off x="528" y="3312"/>
              <a:ext cx="0" cy="720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prstDash val="dash"/>
              <a:round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endParaRPr lang="it-IT"/>
            </a:p>
          </p:txBody>
        </p:sp>
        <p:sp>
          <p:nvSpPr>
            <p:cNvPr id="48187" name="Text Box 59"/>
            <p:cNvSpPr txBox="1">
              <a:spLocks noChangeArrowheads="1"/>
            </p:cNvSpPr>
            <p:nvPr/>
          </p:nvSpPr>
          <p:spPr bwMode="auto">
            <a:xfrm>
              <a:off x="672" y="3312"/>
              <a:ext cx="528" cy="404"/>
            </a:xfrm>
            <a:prstGeom prst="rect">
              <a:avLst/>
            </a:prstGeom>
            <a:noFill/>
            <a:ln w="57150" cmpd="thickThin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sz="1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Può </a:t>
              </a:r>
              <a:br>
                <a:rPr lang="it-IT" sz="1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</a:br>
              <a:r>
                <a:rPr lang="it-IT" sz="1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essere</a:t>
              </a:r>
            </a:p>
          </p:txBody>
        </p:sp>
        <p:sp>
          <p:nvSpPr>
            <p:cNvPr id="48188" name="Line 60"/>
            <p:cNvSpPr>
              <a:spLocks noChangeShapeType="1"/>
            </p:cNvSpPr>
            <p:nvPr/>
          </p:nvSpPr>
          <p:spPr bwMode="auto">
            <a:xfrm>
              <a:off x="1104" y="3312"/>
              <a:ext cx="0" cy="720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prstDash val="dash"/>
              <a:round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endParaRPr lang="it-IT"/>
            </a:p>
          </p:txBody>
        </p:sp>
        <p:sp>
          <p:nvSpPr>
            <p:cNvPr id="48189" name="Line 61"/>
            <p:cNvSpPr>
              <a:spLocks noChangeShapeType="1"/>
            </p:cNvSpPr>
            <p:nvPr/>
          </p:nvSpPr>
          <p:spPr bwMode="auto">
            <a:xfrm flipV="1">
              <a:off x="1104" y="3312"/>
              <a:ext cx="144" cy="192"/>
            </a:xfrm>
            <a:prstGeom prst="line">
              <a:avLst/>
            </a:prstGeom>
            <a:noFill/>
            <a:ln w="38100">
              <a:solidFill>
                <a:srgbClr val="FF99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48190" name="Line 62"/>
            <p:cNvSpPr>
              <a:spLocks noChangeShapeType="1"/>
            </p:cNvSpPr>
            <p:nvPr/>
          </p:nvSpPr>
          <p:spPr bwMode="auto">
            <a:xfrm>
              <a:off x="960" y="3312"/>
              <a:ext cx="144" cy="192"/>
            </a:xfrm>
            <a:prstGeom prst="line">
              <a:avLst/>
            </a:prstGeom>
            <a:noFill/>
            <a:ln w="38100">
              <a:solidFill>
                <a:srgbClr val="FF99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48193" name="Text Box 65"/>
            <p:cNvSpPr txBox="1">
              <a:spLocks noChangeArrowheads="1"/>
            </p:cNvSpPr>
            <p:nvPr/>
          </p:nvSpPr>
          <p:spPr bwMode="auto">
            <a:xfrm>
              <a:off x="1344" y="3312"/>
              <a:ext cx="528" cy="404"/>
            </a:xfrm>
            <a:prstGeom prst="rect">
              <a:avLst/>
            </a:prstGeom>
            <a:noFill/>
            <a:ln w="57150" cmpd="thickThin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sz="1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Deve </a:t>
              </a:r>
              <a:br>
                <a:rPr lang="it-IT" sz="1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</a:br>
              <a:r>
                <a:rPr lang="it-IT" sz="1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essere</a:t>
              </a:r>
            </a:p>
          </p:txBody>
        </p:sp>
        <p:sp>
          <p:nvSpPr>
            <p:cNvPr id="48194" name="Line 66"/>
            <p:cNvSpPr>
              <a:spLocks noChangeShapeType="1"/>
            </p:cNvSpPr>
            <p:nvPr/>
          </p:nvSpPr>
          <p:spPr bwMode="auto">
            <a:xfrm>
              <a:off x="1776" y="3312"/>
              <a:ext cx="0" cy="720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round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endParaRPr lang="it-IT"/>
            </a:p>
          </p:txBody>
        </p:sp>
        <p:sp>
          <p:nvSpPr>
            <p:cNvPr id="48195" name="Line 67"/>
            <p:cNvSpPr>
              <a:spLocks noChangeShapeType="1"/>
            </p:cNvSpPr>
            <p:nvPr/>
          </p:nvSpPr>
          <p:spPr bwMode="auto">
            <a:xfrm flipV="1">
              <a:off x="1776" y="3312"/>
              <a:ext cx="144" cy="192"/>
            </a:xfrm>
            <a:prstGeom prst="line">
              <a:avLst/>
            </a:prstGeom>
            <a:noFill/>
            <a:ln w="38100">
              <a:solidFill>
                <a:srgbClr val="FF99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48196" name="Line 68"/>
            <p:cNvSpPr>
              <a:spLocks noChangeShapeType="1"/>
            </p:cNvSpPr>
            <p:nvPr/>
          </p:nvSpPr>
          <p:spPr bwMode="auto">
            <a:xfrm>
              <a:off x="1632" y="3312"/>
              <a:ext cx="144" cy="192"/>
            </a:xfrm>
            <a:prstGeom prst="line">
              <a:avLst/>
            </a:prstGeom>
            <a:noFill/>
            <a:ln w="38100">
              <a:solidFill>
                <a:srgbClr val="FF99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48197" name="Text Box 69"/>
            <p:cNvSpPr txBox="1">
              <a:spLocks noChangeArrowheads="1"/>
            </p:cNvSpPr>
            <p:nvPr/>
          </p:nvSpPr>
          <p:spPr bwMode="auto">
            <a:xfrm>
              <a:off x="2016" y="3312"/>
              <a:ext cx="528" cy="404"/>
            </a:xfrm>
            <a:prstGeom prst="rect">
              <a:avLst/>
            </a:prstGeom>
            <a:noFill/>
            <a:ln w="57150" cmpd="thickThin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sz="1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Deve </a:t>
              </a:r>
              <a:br>
                <a:rPr lang="it-IT" sz="1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</a:br>
              <a:r>
                <a:rPr lang="it-IT" sz="1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essere</a:t>
              </a:r>
            </a:p>
          </p:txBody>
        </p:sp>
        <p:sp>
          <p:nvSpPr>
            <p:cNvPr id="48198" name="Line 70"/>
            <p:cNvSpPr>
              <a:spLocks noChangeShapeType="1"/>
            </p:cNvSpPr>
            <p:nvPr/>
          </p:nvSpPr>
          <p:spPr bwMode="auto">
            <a:xfrm>
              <a:off x="2448" y="3312"/>
              <a:ext cx="0" cy="720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round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endParaRPr lang="it-IT"/>
            </a:p>
          </p:txBody>
        </p:sp>
      </p:grpSp>
      <p:grpSp>
        <p:nvGrpSpPr>
          <p:cNvPr id="48220" name="Group 92"/>
          <p:cNvGrpSpPr>
            <a:grpSpLocks/>
          </p:cNvGrpSpPr>
          <p:nvPr/>
        </p:nvGrpSpPr>
        <p:grpSpPr bwMode="auto">
          <a:xfrm>
            <a:off x="4724400" y="4419600"/>
            <a:ext cx="3733800" cy="2133600"/>
            <a:chOff x="2976" y="2784"/>
            <a:chExt cx="2352" cy="1344"/>
          </a:xfrm>
        </p:grpSpPr>
        <p:sp>
          <p:nvSpPr>
            <p:cNvPr id="48201" name="AutoShape 73"/>
            <p:cNvSpPr>
              <a:spLocks noChangeArrowheads="1"/>
            </p:cNvSpPr>
            <p:nvPr/>
          </p:nvSpPr>
          <p:spPr bwMode="auto">
            <a:xfrm>
              <a:off x="3120" y="3504"/>
              <a:ext cx="2208" cy="624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it-IT" sz="2400" b="1"/>
                <a:t>Entità di Arrivo</a:t>
              </a:r>
            </a:p>
          </p:txBody>
        </p:sp>
        <p:sp>
          <p:nvSpPr>
            <p:cNvPr id="48202" name="Text Box 74"/>
            <p:cNvSpPr txBox="1">
              <a:spLocks noChangeArrowheads="1"/>
            </p:cNvSpPr>
            <p:nvPr/>
          </p:nvSpPr>
          <p:spPr bwMode="auto">
            <a:xfrm>
              <a:off x="2976" y="2928"/>
              <a:ext cx="384" cy="404"/>
            </a:xfrm>
            <a:prstGeom prst="rect">
              <a:avLst/>
            </a:prstGeom>
            <a:noFill/>
            <a:ln w="57150" cmpd="thickThin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sz="1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Un solo</a:t>
              </a:r>
            </a:p>
          </p:txBody>
        </p:sp>
        <p:sp>
          <p:nvSpPr>
            <p:cNvPr id="48203" name="Line 75"/>
            <p:cNvSpPr>
              <a:spLocks noChangeShapeType="1"/>
            </p:cNvSpPr>
            <p:nvPr/>
          </p:nvSpPr>
          <p:spPr bwMode="auto">
            <a:xfrm>
              <a:off x="3360" y="2784"/>
              <a:ext cx="0" cy="720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round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endParaRPr lang="it-IT"/>
            </a:p>
          </p:txBody>
        </p:sp>
        <p:sp>
          <p:nvSpPr>
            <p:cNvPr id="48205" name="Line 77"/>
            <p:cNvSpPr>
              <a:spLocks noChangeShapeType="1"/>
            </p:cNvSpPr>
            <p:nvPr/>
          </p:nvSpPr>
          <p:spPr bwMode="auto">
            <a:xfrm>
              <a:off x="3888" y="2784"/>
              <a:ext cx="0" cy="720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prstDash val="dash"/>
              <a:round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endParaRPr lang="it-IT"/>
            </a:p>
          </p:txBody>
        </p:sp>
        <p:sp>
          <p:nvSpPr>
            <p:cNvPr id="48209" name="Line 81"/>
            <p:cNvSpPr>
              <a:spLocks noChangeShapeType="1"/>
            </p:cNvSpPr>
            <p:nvPr/>
          </p:nvSpPr>
          <p:spPr bwMode="auto">
            <a:xfrm>
              <a:off x="4560" y="2784"/>
              <a:ext cx="0" cy="720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prstDash val="dash"/>
              <a:round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endParaRPr lang="it-IT"/>
            </a:p>
          </p:txBody>
        </p:sp>
        <p:sp>
          <p:nvSpPr>
            <p:cNvPr id="48210" name="Line 82"/>
            <p:cNvSpPr>
              <a:spLocks noChangeShapeType="1"/>
            </p:cNvSpPr>
            <p:nvPr/>
          </p:nvSpPr>
          <p:spPr bwMode="auto">
            <a:xfrm rot="5400000" flipV="1">
              <a:off x="4536" y="3336"/>
              <a:ext cx="192" cy="144"/>
            </a:xfrm>
            <a:prstGeom prst="line">
              <a:avLst/>
            </a:prstGeom>
            <a:noFill/>
            <a:ln w="38100">
              <a:solidFill>
                <a:srgbClr val="FF99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48211" name="Line 83"/>
            <p:cNvSpPr>
              <a:spLocks noChangeShapeType="1"/>
            </p:cNvSpPr>
            <p:nvPr/>
          </p:nvSpPr>
          <p:spPr bwMode="auto">
            <a:xfrm rot="5400000">
              <a:off x="4392" y="3336"/>
              <a:ext cx="192" cy="144"/>
            </a:xfrm>
            <a:prstGeom prst="line">
              <a:avLst/>
            </a:prstGeom>
            <a:noFill/>
            <a:ln w="38100">
              <a:solidFill>
                <a:srgbClr val="FF99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48213" name="Line 85"/>
            <p:cNvSpPr>
              <a:spLocks noChangeShapeType="1"/>
            </p:cNvSpPr>
            <p:nvPr/>
          </p:nvSpPr>
          <p:spPr bwMode="auto">
            <a:xfrm>
              <a:off x="5088" y="2784"/>
              <a:ext cx="0" cy="720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round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endParaRPr lang="it-IT"/>
            </a:p>
          </p:txBody>
        </p:sp>
        <p:sp>
          <p:nvSpPr>
            <p:cNvPr id="48214" name="Line 86"/>
            <p:cNvSpPr>
              <a:spLocks noChangeShapeType="1"/>
            </p:cNvSpPr>
            <p:nvPr/>
          </p:nvSpPr>
          <p:spPr bwMode="auto">
            <a:xfrm rot="5400000" flipV="1">
              <a:off x="5064" y="3336"/>
              <a:ext cx="192" cy="144"/>
            </a:xfrm>
            <a:prstGeom prst="line">
              <a:avLst/>
            </a:prstGeom>
            <a:noFill/>
            <a:ln w="38100">
              <a:solidFill>
                <a:srgbClr val="FF99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48215" name="Line 87"/>
            <p:cNvSpPr>
              <a:spLocks noChangeShapeType="1"/>
            </p:cNvSpPr>
            <p:nvPr/>
          </p:nvSpPr>
          <p:spPr bwMode="auto">
            <a:xfrm rot="5400000">
              <a:off x="4920" y="3336"/>
              <a:ext cx="192" cy="144"/>
            </a:xfrm>
            <a:prstGeom prst="line">
              <a:avLst/>
            </a:prstGeom>
            <a:noFill/>
            <a:ln w="38100">
              <a:solidFill>
                <a:srgbClr val="FF99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48216" name="Text Box 88"/>
            <p:cNvSpPr txBox="1">
              <a:spLocks noChangeArrowheads="1"/>
            </p:cNvSpPr>
            <p:nvPr/>
          </p:nvSpPr>
          <p:spPr bwMode="auto">
            <a:xfrm>
              <a:off x="3600" y="2928"/>
              <a:ext cx="384" cy="404"/>
            </a:xfrm>
            <a:prstGeom prst="rect">
              <a:avLst/>
            </a:prstGeom>
            <a:noFill/>
            <a:ln w="57150" cmpd="thickThin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sz="1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Un solo</a:t>
              </a:r>
            </a:p>
          </p:txBody>
        </p:sp>
        <p:sp>
          <p:nvSpPr>
            <p:cNvPr id="48217" name="Text Box 89"/>
            <p:cNvSpPr txBox="1">
              <a:spLocks noChangeArrowheads="1"/>
            </p:cNvSpPr>
            <p:nvPr/>
          </p:nvSpPr>
          <p:spPr bwMode="auto">
            <a:xfrm>
              <a:off x="4176" y="2928"/>
              <a:ext cx="432" cy="404"/>
            </a:xfrm>
            <a:prstGeom prst="rect">
              <a:avLst/>
            </a:prstGeom>
            <a:noFill/>
            <a:ln w="57150" cmpd="thickThin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sz="1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Uno  o più</a:t>
              </a:r>
            </a:p>
          </p:txBody>
        </p:sp>
        <p:sp>
          <p:nvSpPr>
            <p:cNvPr id="48218" name="Text Box 90"/>
            <p:cNvSpPr txBox="1">
              <a:spLocks noChangeArrowheads="1"/>
            </p:cNvSpPr>
            <p:nvPr/>
          </p:nvSpPr>
          <p:spPr bwMode="auto">
            <a:xfrm>
              <a:off x="4752" y="2928"/>
              <a:ext cx="432" cy="404"/>
            </a:xfrm>
            <a:prstGeom prst="rect">
              <a:avLst/>
            </a:prstGeom>
            <a:noFill/>
            <a:ln w="57150" cmpd="thickThin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sz="1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Uno  o più</a:t>
              </a:r>
            </a:p>
          </p:txBody>
        </p:sp>
      </p:grp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Text Box 2"/>
          <p:cNvSpPr txBox="1">
            <a:spLocks noChangeArrowheads="1"/>
          </p:cNvSpPr>
          <p:nvPr/>
        </p:nvSpPr>
        <p:spPr bwMode="auto">
          <a:xfrm>
            <a:off x="441325" y="1905000"/>
            <a:ext cx="8474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just"/>
            <a:endParaRPr lang="it-IT" sz="2400"/>
          </a:p>
        </p:txBody>
      </p:sp>
      <p:sp>
        <p:nvSpPr>
          <p:cNvPr id="138243" name="Rectangle 3"/>
          <p:cNvSpPr>
            <a:spLocks noChangeArrowheads="1"/>
          </p:cNvSpPr>
          <p:nvPr/>
        </p:nvSpPr>
        <p:spPr bwMode="auto">
          <a:xfrm>
            <a:off x="533400" y="76200"/>
            <a:ext cx="8077200" cy="762000"/>
          </a:xfrm>
          <a:prstGeom prst="rect">
            <a:avLst/>
          </a:prstGeom>
          <a:noFill/>
          <a:ln w="57150" cmpd="thickThin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/>
            <a:r>
              <a:rPr lang="en-US">
                <a:solidFill>
                  <a:srgbClr val="00FF00"/>
                </a:solidFill>
              </a:rPr>
              <a:t>Esempio Regole di Lettura</a:t>
            </a:r>
          </a:p>
        </p:txBody>
      </p:sp>
      <p:grpSp>
        <p:nvGrpSpPr>
          <p:cNvPr id="138244" name="Group 4"/>
          <p:cNvGrpSpPr>
            <a:grpSpLocks/>
          </p:cNvGrpSpPr>
          <p:nvPr/>
        </p:nvGrpSpPr>
        <p:grpSpPr bwMode="auto">
          <a:xfrm>
            <a:off x="76200" y="3352800"/>
            <a:ext cx="8915400" cy="1143000"/>
            <a:chOff x="48" y="2112"/>
            <a:chExt cx="5616" cy="720"/>
          </a:xfrm>
        </p:grpSpPr>
        <p:sp>
          <p:nvSpPr>
            <p:cNvPr id="138245" name="AutoShape 5"/>
            <p:cNvSpPr>
              <a:spLocks noChangeArrowheads="1"/>
            </p:cNvSpPr>
            <p:nvPr/>
          </p:nvSpPr>
          <p:spPr bwMode="auto">
            <a:xfrm>
              <a:off x="3840" y="2112"/>
              <a:ext cx="1824" cy="720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 sz="2400" b="1"/>
            </a:p>
          </p:txBody>
        </p:sp>
        <p:sp>
          <p:nvSpPr>
            <p:cNvPr id="138246" name="Text Box 6"/>
            <p:cNvSpPr txBox="1">
              <a:spLocks noChangeArrowheads="1"/>
            </p:cNvSpPr>
            <p:nvPr/>
          </p:nvSpPr>
          <p:spPr bwMode="auto">
            <a:xfrm>
              <a:off x="1920" y="2256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 sz="2400">
                  <a:solidFill>
                    <a:srgbClr val="FF9933"/>
                  </a:solidFill>
                </a:rPr>
                <a:t>1</a:t>
              </a:r>
            </a:p>
          </p:txBody>
        </p:sp>
        <p:sp>
          <p:nvSpPr>
            <p:cNvPr id="138247" name="Text Box 7"/>
            <p:cNvSpPr txBox="1">
              <a:spLocks noChangeArrowheads="1"/>
            </p:cNvSpPr>
            <p:nvPr/>
          </p:nvSpPr>
          <p:spPr bwMode="auto">
            <a:xfrm>
              <a:off x="3537" y="2544"/>
              <a:ext cx="25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 sz="2400">
                  <a:solidFill>
                    <a:srgbClr val="FF9933"/>
                  </a:solidFill>
                </a:rPr>
                <a:t>N</a:t>
              </a:r>
            </a:p>
          </p:txBody>
        </p:sp>
        <p:sp>
          <p:nvSpPr>
            <p:cNvPr id="138248" name="Line 8"/>
            <p:cNvSpPr>
              <a:spLocks noChangeShapeType="1"/>
            </p:cNvSpPr>
            <p:nvPr/>
          </p:nvSpPr>
          <p:spPr bwMode="auto">
            <a:xfrm>
              <a:off x="2880" y="2496"/>
              <a:ext cx="960" cy="0"/>
            </a:xfrm>
            <a:prstGeom prst="line">
              <a:avLst/>
            </a:prstGeom>
            <a:noFill/>
            <a:ln w="9525">
              <a:solidFill>
                <a:srgbClr val="FF99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138249" name="AutoShape 9"/>
            <p:cNvSpPr>
              <a:spLocks noChangeArrowheads="1"/>
            </p:cNvSpPr>
            <p:nvPr/>
          </p:nvSpPr>
          <p:spPr bwMode="auto">
            <a:xfrm>
              <a:off x="96" y="2112"/>
              <a:ext cx="1824" cy="720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 sz="2400" b="1"/>
            </a:p>
          </p:txBody>
        </p:sp>
        <p:sp>
          <p:nvSpPr>
            <p:cNvPr id="138250" name="Text Box 10"/>
            <p:cNvSpPr txBox="1">
              <a:spLocks noChangeArrowheads="1"/>
            </p:cNvSpPr>
            <p:nvPr/>
          </p:nvSpPr>
          <p:spPr bwMode="auto">
            <a:xfrm>
              <a:off x="48" y="2330"/>
              <a:ext cx="127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 sz="2400" b="1"/>
                <a:t>FORNITORE</a:t>
              </a:r>
            </a:p>
          </p:txBody>
        </p:sp>
        <p:sp>
          <p:nvSpPr>
            <p:cNvPr id="138251" name="Text Box 11"/>
            <p:cNvSpPr txBox="1">
              <a:spLocks noChangeArrowheads="1"/>
            </p:cNvSpPr>
            <p:nvPr/>
          </p:nvSpPr>
          <p:spPr bwMode="auto">
            <a:xfrm>
              <a:off x="4080" y="2352"/>
              <a:ext cx="121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 sz="2400" b="1"/>
                <a:t>PRODOTTO</a:t>
              </a:r>
            </a:p>
          </p:txBody>
        </p:sp>
        <p:sp>
          <p:nvSpPr>
            <p:cNvPr id="138252" name="Text Box 12"/>
            <p:cNvSpPr txBox="1">
              <a:spLocks noChangeArrowheads="1"/>
            </p:cNvSpPr>
            <p:nvPr/>
          </p:nvSpPr>
          <p:spPr bwMode="auto">
            <a:xfrm>
              <a:off x="2880" y="2208"/>
              <a:ext cx="94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 sz="2400" i="1">
                  <a:solidFill>
                    <a:srgbClr val="FF9933"/>
                  </a:solidFill>
                </a:rPr>
                <a:t>Fornito da</a:t>
              </a:r>
            </a:p>
          </p:txBody>
        </p:sp>
        <p:sp>
          <p:nvSpPr>
            <p:cNvPr id="138253" name="Text Box 13"/>
            <p:cNvSpPr txBox="1">
              <a:spLocks noChangeArrowheads="1"/>
            </p:cNvSpPr>
            <p:nvPr/>
          </p:nvSpPr>
          <p:spPr bwMode="auto">
            <a:xfrm>
              <a:off x="1920" y="2496"/>
              <a:ext cx="15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it-IT" sz="2400" i="1">
                  <a:solidFill>
                    <a:srgbClr val="FF9933"/>
                  </a:solidFill>
                </a:rPr>
                <a:t>Abbinato a</a:t>
              </a:r>
            </a:p>
          </p:txBody>
        </p:sp>
        <p:sp>
          <p:nvSpPr>
            <p:cNvPr id="138254" name="Line 14"/>
            <p:cNvSpPr>
              <a:spLocks noChangeShapeType="1"/>
            </p:cNvSpPr>
            <p:nvPr/>
          </p:nvSpPr>
          <p:spPr bwMode="auto">
            <a:xfrm>
              <a:off x="1920" y="2496"/>
              <a:ext cx="960" cy="0"/>
            </a:xfrm>
            <a:prstGeom prst="line">
              <a:avLst/>
            </a:prstGeom>
            <a:noFill/>
            <a:ln w="9525">
              <a:solidFill>
                <a:srgbClr val="FF9933"/>
              </a:solidFill>
              <a:prstDash val="dashDot"/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138255" name="Line 15"/>
            <p:cNvSpPr>
              <a:spLocks noChangeShapeType="1"/>
            </p:cNvSpPr>
            <p:nvPr/>
          </p:nvSpPr>
          <p:spPr bwMode="auto">
            <a:xfrm>
              <a:off x="3552" y="2496"/>
              <a:ext cx="288" cy="96"/>
            </a:xfrm>
            <a:prstGeom prst="line">
              <a:avLst/>
            </a:prstGeom>
            <a:noFill/>
            <a:ln w="9525">
              <a:solidFill>
                <a:srgbClr val="FF99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138256" name="Line 16"/>
            <p:cNvSpPr>
              <a:spLocks noChangeShapeType="1"/>
            </p:cNvSpPr>
            <p:nvPr/>
          </p:nvSpPr>
          <p:spPr bwMode="auto">
            <a:xfrm flipV="1">
              <a:off x="3552" y="2400"/>
              <a:ext cx="288" cy="96"/>
            </a:xfrm>
            <a:prstGeom prst="line">
              <a:avLst/>
            </a:prstGeom>
            <a:noFill/>
            <a:ln w="9525" cmpd="thickThin">
              <a:solidFill>
                <a:srgbClr val="FF9933"/>
              </a:solidFill>
              <a:round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endParaRPr lang="it-IT"/>
            </a:p>
          </p:txBody>
        </p:sp>
      </p:grpSp>
      <p:sp>
        <p:nvSpPr>
          <p:cNvPr id="138257" name="Rectangle 17"/>
          <p:cNvSpPr>
            <a:spLocks noChangeArrowheads="1"/>
          </p:cNvSpPr>
          <p:nvPr/>
        </p:nvSpPr>
        <p:spPr bwMode="auto">
          <a:xfrm>
            <a:off x="304800" y="1814513"/>
            <a:ext cx="8534400" cy="1370012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000099">
                <a:gamma/>
                <a:shade val="60000"/>
                <a:invGamma/>
              </a:srgb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it-IT" sz="2400">
                <a:solidFill>
                  <a:schemeClr val="bg1"/>
                </a:solidFill>
              </a:rPr>
              <a:t> Ogni fornitore PUO’ ESSERE abbinato (fornire) a UNO O PIU’ prodotti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it-IT" sz="2400">
                <a:solidFill>
                  <a:schemeClr val="bg1"/>
                </a:solidFill>
              </a:rPr>
              <a:t> Ogni prodotto DEVE ESSERE fornito da UN SOLO fornitore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8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8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Text Box 2"/>
          <p:cNvSpPr txBox="1">
            <a:spLocks noChangeArrowheads="1"/>
          </p:cNvSpPr>
          <p:nvPr/>
        </p:nvSpPr>
        <p:spPr bwMode="auto">
          <a:xfrm>
            <a:off x="441325" y="1905000"/>
            <a:ext cx="8474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just"/>
            <a:endParaRPr lang="it-IT" sz="2400"/>
          </a:p>
        </p:txBody>
      </p:sp>
      <p:sp>
        <p:nvSpPr>
          <p:cNvPr id="94211" name="Rectangle 3"/>
          <p:cNvSpPr>
            <a:spLocks noChangeArrowheads="1"/>
          </p:cNvSpPr>
          <p:nvPr/>
        </p:nvSpPr>
        <p:spPr bwMode="auto">
          <a:xfrm>
            <a:off x="228600" y="914400"/>
            <a:ext cx="8686800" cy="1196975"/>
          </a:xfrm>
          <a:prstGeom prst="rect">
            <a:avLst/>
          </a:prstGeom>
          <a:noFill/>
          <a:ln w="9525">
            <a:solidFill>
              <a:srgbClr val="FF9933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it-IT" sz="2400">
                <a:solidFill>
                  <a:srgbClr val="FFFF00"/>
                </a:solidFill>
              </a:rPr>
              <a:t>Gruppo Esercizi 1</a:t>
            </a:r>
            <a:r>
              <a:rPr lang="it-IT" sz="2400">
                <a:solidFill>
                  <a:schemeClr val="bg1"/>
                </a:solidFill>
              </a:rPr>
              <a:t>: Rappresentare con uno Schema E/R indicando il grado dei versi e l’obbligatorietà o l’opzionalità delle associazioni. Applicare anche le regole di lettura</a:t>
            </a:r>
          </a:p>
        </p:txBody>
      </p:sp>
      <p:sp>
        <p:nvSpPr>
          <p:cNvPr id="94212" name="Rectangle 4"/>
          <p:cNvSpPr>
            <a:spLocks noChangeArrowheads="1"/>
          </p:cNvSpPr>
          <p:nvPr/>
        </p:nvSpPr>
        <p:spPr bwMode="auto">
          <a:xfrm>
            <a:off x="533400" y="76200"/>
            <a:ext cx="8077200" cy="762000"/>
          </a:xfrm>
          <a:prstGeom prst="rect">
            <a:avLst/>
          </a:prstGeom>
          <a:noFill/>
          <a:ln w="57150" cmpd="thickThin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/>
            <a:r>
              <a:rPr lang="en-US">
                <a:solidFill>
                  <a:srgbClr val="00FF00"/>
                </a:solidFill>
              </a:rPr>
              <a:t>Le associazioni tra entità</a:t>
            </a:r>
          </a:p>
        </p:txBody>
      </p:sp>
      <p:sp>
        <p:nvSpPr>
          <p:cNvPr id="94242" name="Text Box 34"/>
          <p:cNvSpPr txBox="1">
            <a:spLocks noChangeArrowheads="1"/>
          </p:cNvSpPr>
          <p:nvPr/>
        </p:nvSpPr>
        <p:spPr bwMode="auto">
          <a:xfrm>
            <a:off x="228600" y="2346325"/>
            <a:ext cx="8763000" cy="3505200"/>
          </a:xfrm>
          <a:prstGeom prst="rect">
            <a:avLst/>
          </a:prstGeom>
          <a:noFill/>
          <a:ln w="57150" cmpd="thickThin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it-IT" sz="3200">
                <a:solidFill>
                  <a:schemeClr val="bg1"/>
                </a:solidFill>
              </a:rPr>
              <a:t> Una materia può essere seguita da uno o più allievi, un allievo può seguire una o più materie.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it-IT" sz="3200">
                <a:solidFill>
                  <a:schemeClr val="bg1"/>
                </a:solidFill>
              </a:rPr>
              <a:t>Un Comune appartiene a una sola regione e ogni regione può comprendere più comuni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it-IT" sz="3200">
                <a:solidFill>
                  <a:schemeClr val="bg1"/>
                </a:solidFill>
              </a:rPr>
              <a:t>Ai clienti di un bar piacciono molti tipi di birra, un tipo di birra viene scelto da molti clienti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Text Box 2"/>
          <p:cNvSpPr txBox="1">
            <a:spLocks noChangeArrowheads="1"/>
          </p:cNvSpPr>
          <p:nvPr/>
        </p:nvSpPr>
        <p:spPr bwMode="auto">
          <a:xfrm>
            <a:off x="441325" y="1905000"/>
            <a:ext cx="8474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just"/>
            <a:endParaRPr lang="it-IT" sz="2400"/>
          </a:p>
        </p:txBody>
      </p:sp>
      <p:sp>
        <p:nvSpPr>
          <p:cNvPr id="107524" name="Rectangle 4"/>
          <p:cNvSpPr>
            <a:spLocks noChangeArrowheads="1"/>
          </p:cNvSpPr>
          <p:nvPr/>
        </p:nvSpPr>
        <p:spPr bwMode="auto">
          <a:xfrm>
            <a:off x="533400" y="76200"/>
            <a:ext cx="8077200" cy="762000"/>
          </a:xfrm>
          <a:prstGeom prst="rect">
            <a:avLst/>
          </a:prstGeom>
          <a:noFill/>
          <a:ln w="57150" cmpd="thickThin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/>
            <a:r>
              <a:rPr lang="en-US">
                <a:solidFill>
                  <a:srgbClr val="00FF00"/>
                </a:solidFill>
              </a:rPr>
              <a:t>Le associazioni tra entità</a:t>
            </a:r>
          </a:p>
        </p:txBody>
      </p:sp>
      <p:sp>
        <p:nvSpPr>
          <p:cNvPr id="107525" name="Text Box 5"/>
          <p:cNvSpPr txBox="1">
            <a:spLocks noChangeArrowheads="1"/>
          </p:cNvSpPr>
          <p:nvPr/>
        </p:nvSpPr>
        <p:spPr bwMode="auto">
          <a:xfrm>
            <a:off x="304800" y="2362200"/>
            <a:ext cx="8763000" cy="3505200"/>
          </a:xfrm>
          <a:prstGeom prst="rect">
            <a:avLst/>
          </a:prstGeom>
          <a:noFill/>
          <a:ln w="57150" cmpd="thickThin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 startAt="4"/>
            </a:pPr>
            <a:r>
              <a:rPr lang="it-IT" sz="3200">
                <a:solidFill>
                  <a:schemeClr val="bg1"/>
                </a:solidFill>
              </a:rPr>
              <a:t>Un elettore può votare per un solo partito, un partito può essere votato da più elettori</a:t>
            </a:r>
          </a:p>
          <a:p>
            <a:pPr marL="457200" indent="-457200">
              <a:spcBef>
                <a:spcPct val="50000"/>
              </a:spcBef>
              <a:buFontTx/>
              <a:buAutoNum type="arabicPeriod" startAt="4"/>
            </a:pPr>
            <a:r>
              <a:rPr lang="it-IT" sz="3200">
                <a:solidFill>
                  <a:schemeClr val="bg1"/>
                </a:solidFill>
              </a:rPr>
              <a:t>Un attore può fare molti film, ogni film ha come interpreti molti  attori</a:t>
            </a:r>
          </a:p>
          <a:p>
            <a:pPr marL="457200" indent="-457200">
              <a:spcBef>
                <a:spcPct val="50000"/>
              </a:spcBef>
              <a:buFontTx/>
              <a:buAutoNum type="arabicPeriod" startAt="4"/>
            </a:pPr>
            <a:r>
              <a:rPr lang="it-IT" sz="3200">
                <a:solidFill>
                  <a:schemeClr val="bg1"/>
                </a:solidFill>
              </a:rPr>
              <a:t>Un reparto vende più prodotti, ogni prodotto è venduto in un solo reparto</a:t>
            </a:r>
          </a:p>
        </p:txBody>
      </p:sp>
      <p:sp>
        <p:nvSpPr>
          <p:cNvPr id="107526" name="Rectangle 6"/>
          <p:cNvSpPr>
            <a:spLocks noChangeArrowheads="1"/>
          </p:cNvSpPr>
          <p:nvPr/>
        </p:nvSpPr>
        <p:spPr bwMode="auto">
          <a:xfrm>
            <a:off x="228600" y="914400"/>
            <a:ext cx="8686800" cy="1196975"/>
          </a:xfrm>
          <a:prstGeom prst="rect">
            <a:avLst/>
          </a:prstGeom>
          <a:noFill/>
          <a:ln w="9525">
            <a:solidFill>
              <a:srgbClr val="FF9933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it-IT" sz="2400">
                <a:solidFill>
                  <a:srgbClr val="FFFF00"/>
                </a:solidFill>
              </a:rPr>
              <a:t>Gruppo Esercizi 1</a:t>
            </a:r>
            <a:r>
              <a:rPr lang="it-IT" sz="2400">
                <a:solidFill>
                  <a:schemeClr val="bg1"/>
                </a:solidFill>
              </a:rPr>
              <a:t>: Rappresentare con uno Schema E/R indicando il grado dei versi e l’obbligatorietà o l’opzionalità delle associazioni. Applicare anche le regole di lettura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Text Box 3"/>
          <p:cNvSpPr txBox="1">
            <a:spLocks noChangeArrowheads="1"/>
          </p:cNvSpPr>
          <p:nvPr/>
        </p:nvSpPr>
        <p:spPr bwMode="auto">
          <a:xfrm>
            <a:off x="441325" y="1905000"/>
            <a:ext cx="8474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just"/>
            <a:endParaRPr lang="it-IT" sz="2400"/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auto">
          <a:xfrm>
            <a:off x="228600" y="1206500"/>
            <a:ext cx="8686800" cy="1187450"/>
          </a:xfrm>
          <a:prstGeom prst="rect">
            <a:avLst/>
          </a:prstGeom>
          <a:solidFill>
            <a:srgbClr val="003399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003399">
                <a:gamma/>
                <a:shade val="60000"/>
                <a:invGamma/>
              </a:srgbClr>
            </a:prstShdw>
          </a:effectLst>
        </p:spPr>
        <p:txBody>
          <a:bodyPr>
            <a:spAutoFit/>
          </a:bodyPr>
          <a:lstStyle/>
          <a:p>
            <a:pPr algn="just"/>
            <a:r>
              <a:rPr lang="it-IT" sz="2400">
                <a:solidFill>
                  <a:schemeClr val="bg1"/>
                </a:solidFill>
              </a:rPr>
              <a:t>Dal modello concettuale dei dati è possibile ottenere il </a:t>
            </a:r>
            <a:r>
              <a:rPr lang="it-IT" sz="2400" b="1" i="1">
                <a:solidFill>
                  <a:srgbClr val="FDF109"/>
                </a:solidFill>
              </a:rPr>
              <a:t>modello logico</a:t>
            </a:r>
            <a:r>
              <a:rPr lang="it-IT" sz="2400">
                <a:solidFill>
                  <a:schemeClr val="bg1"/>
                </a:solidFill>
              </a:rPr>
              <a:t> dei dati  =&gt; si può definire la struttura degli archivi adatti per organizzare i dati.</a:t>
            </a:r>
          </a:p>
        </p:txBody>
      </p:sp>
      <p:sp>
        <p:nvSpPr>
          <p:cNvPr id="49186" name="Rectangle 34"/>
          <p:cNvSpPr>
            <a:spLocks noChangeArrowheads="1"/>
          </p:cNvSpPr>
          <p:nvPr/>
        </p:nvSpPr>
        <p:spPr bwMode="auto">
          <a:xfrm>
            <a:off x="0" y="76200"/>
            <a:ext cx="9144000" cy="701675"/>
          </a:xfrm>
          <a:prstGeom prst="rect">
            <a:avLst/>
          </a:prstGeom>
          <a:noFill/>
          <a:ln w="57150" cmpd="thickThin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/>
            <a:r>
              <a:rPr lang="en-US" sz="4000">
                <a:solidFill>
                  <a:srgbClr val="00FF00"/>
                </a:solidFill>
              </a:rPr>
              <a:t>Le regole di derivazione del modello logico</a:t>
            </a:r>
          </a:p>
        </p:txBody>
      </p:sp>
      <p:sp>
        <p:nvSpPr>
          <p:cNvPr id="49189" name="Rectangle 37"/>
          <p:cNvSpPr>
            <a:spLocks noChangeArrowheads="1"/>
          </p:cNvSpPr>
          <p:nvPr/>
        </p:nvSpPr>
        <p:spPr bwMode="auto">
          <a:xfrm>
            <a:off x="228600" y="3733800"/>
            <a:ext cx="8686800" cy="3013075"/>
          </a:xfrm>
          <a:prstGeom prst="rect">
            <a:avLst/>
          </a:prstGeom>
          <a:solidFill>
            <a:srgbClr val="111111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111111">
                <a:gamma/>
                <a:shade val="60000"/>
                <a:invGamma/>
              </a:srgbClr>
            </a:prstShdw>
          </a:effectLst>
        </p:spPr>
        <p:txBody>
          <a:bodyPr>
            <a:spAutoFit/>
          </a:bodyPr>
          <a:lstStyle/>
          <a:p>
            <a:pPr marL="457200" indent="-457200"/>
            <a:r>
              <a:rPr lang="it-IT" sz="2400">
                <a:solidFill>
                  <a:schemeClr val="bg1"/>
                </a:solidFill>
              </a:rPr>
              <a:t>Il modello logico si ricava applicando le </a:t>
            </a:r>
            <a:r>
              <a:rPr lang="it-IT" sz="2400" b="1">
                <a:solidFill>
                  <a:srgbClr val="FDF10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Regole di Derivazione</a:t>
            </a:r>
            <a:r>
              <a:rPr lang="it-IT" sz="2400">
                <a:solidFill>
                  <a:schemeClr val="bg1"/>
                </a:solidFill>
              </a:rPr>
              <a:t>:</a:t>
            </a:r>
          </a:p>
          <a:p>
            <a:pPr marL="457200" indent="-457200">
              <a:buFontTx/>
              <a:buAutoNum type="arabicPeriod"/>
            </a:pPr>
            <a:r>
              <a:rPr lang="it-IT" sz="2400">
                <a:solidFill>
                  <a:schemeClr val="bg1"/>
                </a:solidFill>
              </a:rPr>
              <a:t>ogni entità diventa un archivio;</a:t>
            </a:r>
            <a:br>
              <a:rPr lang="it-IT" sz="2400">
                <a:solidFill>
                  <a:schemeClr val="bg1"/>
                </a:solidFill>
              </a:rPr>
            </a:br>
            <a:endParaRPr lang="it-IT" sz="2400">
              <a:solidFill>
                <a:schemeClr val="bg1"/>
              </a:solidFill>
            </a:endParaRPr>
          </a:p>
          <a:p>
            <a:pPr marL="457200" indent="-457200">
              <a:buFontTx/>
              <a:buAutoNum type="arabicPeriod"/>
            </a:pPr>
            <a:r>
              <a:rPr lang="it-IT" sz="2400">
                <a:solidFill>
                  <a:schemeClr val="bg1"/>
                </a:solidFill>
              </a:rPr>
              <a:t>ogni attributo di un’entità diventa un campo nell’archivio, cioè il nome di un campo nella struttura del record</a:t>
            </a:r>
            <a:br>
              <a:rPr lang="it-IT" sz="2400">
                <a:solidFill>
                  <a:schemeClr val="bg1"/>
                </a:solidFill>
              </a:rPr>
            </a:br>
            <a:endParaRPr lang="it-IT" sz="2400">
              <a:solidFill>
                <a:schemeClr val="bg1"/>
              </a:solidFill>
            </a:endParaRPr>
          </a:p>
          <a:p>
            <a:pPr marL="457200" indent="-457200">
              <a:buFontTx/>
              <a:buAutoNum type="arabicPeriod"/>
            </a:pPr>
            <a:r>
              <a:rPr lang="it-IT" sz="2400">
                <a:solidFill>
                  <a:schemeClr val="bg1"/>
                </a:solidFill>
              </a:rPr>
              <a:t>ogni campo del record eredita le caratteristiche dell’attributo dell’entità da cui deriva;</a:t>
            </a:r>
          </a:p>
        </p:txBody>
      </p:sp>
      <p:sp>
        <p:nvSpPr>
          <p:cNvPr id="49190" name="Rectangle 38"/>
          <p:cNvSpPr>
            <a:spLocks noChangeArrowheads="1"/>
          </p:cNvSpPr>
          <p:nvPr/>
        </p:nvSpPr>
        <p:spPr bwMode="auto">
          <a:xfrm>
            <a:off x="228600" y="2514600"/>
            <a:ext cx="8686800" cy="1187450"/>
          </a:xfrm>
          <a:prstGeom prst="rect">
            <a:avLst/>
          </a:prstGeom>
          <a:solidFill>
            <a:srgbClr val="003399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003399">
                <a:gamma/>
                <a:shade val="60000"/>
                <a:invGamma/>
              </a:srgbClr>
            </a:prstShdw>
          </a:effectLst>
        </p:spPr>
        <p:txBody>
          <a:bodyPr>
            <a:spAutoFit/>
          </a:bodyPr>
          <a:lstStyle/>
          <a:p>
            <a:pPr algn="just"/>
            <a:r>
              <a:rPr lang="it-IT" sz="2400">
                <a:solidFill>
                  <a:schemeClr val="bg1"/>
                </a:solidFill>
              </a:rPr>
              <a:t>Le strutture dati scelte per il modello logico devono rendere facili le operazioni di manipolazione e veloci le attività di ritrovamento dei dati richiesti.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9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89" grpId="0" animBg="1" autoUpdateAnimBg="0"/>
      <p:bldP spid="49190" grpId="0" animBg="1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ext Box 3"/>
          <p:cNvSpPr txBox="1">
            <a:spLocks noChangeArrowheads="1"/>
          </p:cNvSpPr>
          <p:nvPr/>
        </p:nvSpPr>
        <p:spPr bwMode="auto">
          <a:xfrm>
            <a:off x="441325" y="1905000"/>
            <a:ext cx="8474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just"/>
            <a:endParaRPr lang="it-IT" sz="2400"/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228600" y="984250"/>
            <a:ext cx="8686800" cy="5568950"/>
          </a:xfrm>
          <a:prstGeom prst="rect">
            <a:avLst/>
          </a:prstGeom>
          <a:solidFill>
            <a:srgbClr val="111111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111111">
                <a:gamma/>
                <a:shade val="60000"/>
                <a:invGamma/>
              </a:srgbClr>
            </a:prstShdw>
          </a:effectLst>
        </p:spPr>
        <p:txBody>
          <a:bodyPr>
            <a:spAutoFit/>
          </a:bodyPr>
          <a:lstStyle/>
          <a:p>
            <a:pPr marL="457200" indent="-457200">
              <a:buFontTx/>
              <a:buAutoNum type="arabicPeriod" startAt="4"/>
            </a:pPr>
            <a:r>
              <a:rPr lang="it-IT" sz="2400">
                <a:solidFill>
                  <a:schemeClr val="bg1"/>
                </a:solidFill>
              </a:rPr>
              <a:t>l’identificatore univoco di un’entità diventa la </a:t>
            </a:r>
            <a:r>
              <a:rPr lang="it-IT" sz="2400" b="1" i="1">
                <a:solidFill>
                  <a:srgbClr val="FDF109"/>
                </a:solidFill>
              </a:rPr>
              <a:t>chiave</a:t>
            </a:r>
            <a:r>
              <a:rPr lang="it-IT" sz="2400">
                <a:solidFill>
                  <a:srgbClr val="FDF109"/>
                </a:solidFill>
              </a:rPr>
              <a:t> </a:t>
            </a:r>
            <a:r>
              <a:rPr lang="it-IT" sz="2400" b="1" i="1">
                <a:solidFill>
                  <a:srgbClr val="FDF109"/>
                </a:solidFill>
              </a:rPr>
              <a:t>primaria</a:t>
            </a:r>
            <a:r>
              <a:rPr lang="it-IT" sz="2400">
                <a:solidFill>
                  <a:schemeClr val="bg1"/>
                </a:solidFill>
              </a:rPr>
              <a:t> nel record dell’archivio derivato;</a:t>
            </a:r>
            <a:br>
              <a:rPr lang="it-IT" sz="2400">
                <a:solidFill>
                  <a:schemeClr val="bg1"/>
                </a:solidFill>
              </a:rPr>
            </a:br>
            <a:endParaRPr lang="it-IT" sz="2400">
              <a:solidFill>
                <a:schemeClr val="bg1"/>
              </a:solidFill>
            </a:endParaRPr>
          </a:p>
          <a:p>
            <a:pPr marL="457200" indent="-457200">
              <a:buFontTx/>
              <a:buAutoNum type="arabicPeriod" startAt="4"/>
            </a:pPr>
            <a:r>
              <a:rPr lang="it-IT" sz="2400" u="sng">
                <a:solidFill>
                  <a:schemeClr val="bg1"/>
                </a:solidFill>
              </a:rPr>
              <a:t>l’associazione </a:t>
            </a:r>
            <a:r>
              <a:rPr lang="it-IT" sz="2400" b="1" i="1" u="sng">
                <a:solidFill>
                  <a:srgbClr val="FDF109"/>
                </a:solidFill>
              </a:rPr>
              <a:t>uno a uno</a:t>
            </a:r>
            <a:r>
              <a:rPr lang="it-IT" sz="2400" u="sng">
                <a:solidFill>
                  <a:schemeClr val="bg1"/>
                </a:solidFill>
              </a:rPr>
              <a:t> diventa un archivio unico</a:t>
            </a:r>
            <a:r>
              <a:rPr lang="it-IT" sz="2400">
                <a:solidFill>
                  <a:schemeClr val="bg1"/>
                </a:solidFill>
              </a:rPr>
              <a:t>, il cui tracciato record contiene i campi corrispondenti agli attributi della prima e della seconda entità;</a:t>
            </a:r>
            <a:br>
              <a:rPr lang="it-IT" sz="2400">
                <a:solidFill>
                  <a:schemeClr val="bg1"/>
                </a:solidFill>
              </a:rPr>
            </a:br>
            <a:endParaRPr lang="it-IT" sz="2400">
              <a:solidFill>
                <a:schemeClr val="bg1"/>
              </a:solidFill>
            </a:endParaRPr>
          </a:p>
          <a:p>
            <a:pPr marL="457200" indent="-457200">
              <a:buFontTx/>
              <a:buAutoNum type="arabicPeriod" startAt="4"/>
            </a:pPr>
            <a:r>
              <a:rPr lang="it-IT" sz="2400" u="sng">
                <a:solidFill>
                  <a:schemeClr val="bg1"/>
                </a:solidFill>
              </a:rPr>
              <a:t>nell’associazione </a:t>
            </a:r>
            <a:r>
              <a:rPr lang="it-IT" sz="2400" b="1" i="1" u="sng">
                <a:solidFill>
                  <a:srgbClr val="FDF109"/>
                </a:solidFill>
              </a:rPr>
              <a:t>uno a molti</a:t>
            </a:r>
            <a:r>
              <a:rPr lang="it-IT" sz="2400" u="sng">
                <a:solidFill>
                  <a:schemeClr val="bg1"/>
                </a:solidFill>
              </a:rPr>
              <a:t> l’identificatore univoco dell’entità di partenza</a:t>
            </a:r>
            <a:r>
              <a:rPr lang="it-IT" sz="2400">
                <a:solidFill>
                  <a:schemeClr val="bg1"/>
                </a:solidFill>
              </a:rPr>
              <a:t> (TABELLA LATO 1) </a:t>
            </a:r>
            <a:r>
              <a:rPr lang="it-IT" sz="2400" u="sng">
                <a:solidFill>
                  <a:schemeClr val="bg1"/>
                </a:solidFill>
              </a:rPr>
              <a:t>diventa chiave esterna (</a:t>
            </a:r>
            <a:r>
              <a:rPr lang="it-IT" sz="2400" b="1" i="1" u="sng">
                <a:solidFill>
                  <a:srgbClr val="FDF109"/>
                </a:solidFill>
              </a:rPr>
              <a:t>foreign key</a:t>
            </a:r>
            <a:r>
              <a:rPr lang="it-IT" sz="2400" u="sng">
                <a:solidFill>
                  <a:schemeClr val="bg1"/>
                </a:solidFill>
              </a:rPr>
              <a:t>) dell’entità di arrivo associata</a:t>
            </a:r>
            <a:r>
              <a:rPr lang="it-IT" sz="2400">
                <a:solidFill>
                  <a:schemeClr val="bg1"/>
                </a:solidFill>
              </a:rPr>
              <a:t> (TABELLA LATO MOLTI)</a:t>
            </a:r>
            <a:br>
              <a:rPr lang="it-IT" sz="2400">
                <a:solidFill>
                  <a:schemeClr val="bg1"/>
                </a:solidFill>
              </a:rPr>
            </a:br>
            <a:endParaRPr lang="it-IT" sz="2400">
              <a:solidFill>
                <a:schemeClr val="bg1"/>
              </a:solidFill>
            </a:endParaRPr>
          </a:p>
          <a:p>
            <a:pPr marL="457200" indent="-457200">
              <a:buFontTx/>
              <a:buAutoNum type="arabicPeriod" startAt="4"/>
            </a:pPr>
            <a:r>
              <a:rPr lang="it-IT" sz="2400" u="sng">
                <a:solidFill>
                  <a:schemeClr val="bg1"/>
                </a:solidFill>
              </a:rPr>
              <a:t>l’associazione con grado </a:t>
            </a:r>
            <a:r>
              <a:rPr lang="it-IT" sz="2400" b="1" i="1" u="sng">
                <a:solidFill>
                  <a:srgbClr val="FDF109"/>
                </a:solidFill>
              </a:rPr>
              <a:t>molti a molti</a:t>
            </a:r>
            <a:r>
              <a:rPr lang="it-IT" sz="2400" u="sng">
                <a:solidFill>
                  <a:schemeClr val="bg1"/>
                </a:solidFill>
              </a:rPr>
              <a:t> diventa un nuovo archivio</a:t>
            </a:r>
            <a:r>
              <a:rPr lang="it-IT" sz="2400">
                <a:solidFill>
                  <a:schemeClr val="bg1"/>
                </a:solidFill>
              </a:rPr>
              <a:t> (in aggiunta agli archivi derivati dalle due entità), il cui record contiene gli identificatori univoci delle due entità e gli eventuali attributi dell’associazione.</a:t>
            </a:r>
          </a:p>
        </p:txBody>
      </p:sp>
      <p:sp>
        <p:nvSpPr>
          <p:cNvPr id="50181" name="Rectangle 5"/>
          <p:cNvSpPr>
            <a:spLocks noChangeArrowheads="1"/>
          </p:cNvSpPr>
          <p:nvPr/>
        </p:nvSpPr>
        <p:spPr bwMode="auto">
          <a:xfrm>
            <a:off x="0" y="76200"/>
            <a:ext cx="9144000" cy="701675"/>
          </a:xfrm>
          <a:prstGeom prst="rect">
            <a:avLst/>
          </a:prstGeom>
          <a:noFill/>
          <a:ln w="57150" cmpd="thickThin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/>
            <a:r>
              <a:rPr lang="en-US" sz="4000">
                <a:solidFill>
                  <a:srgbClr val="00FF00"/>
                </a:solidFill>
              </a:rPr>
              <a:t>Le regole di derivazione del modello logico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Text Box 2"/>
          <p:cNvSpPr txBox="1">
            <a:spLocks noChangeArrowheads="1"/>
          </p:cNvSpPr>
          <p:nvPr/>
        </p:nvSpPr>
        <p:spPr bwMode="auto">
          <a:xfrm>
            <a:off x="441325" y="1905000"/>
            <a:ext cx="8474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just"/>
            <a:endParaRPr lang="it-IT" sz="2400"/>
          </a:p>
        </p:txBody>
      </p:sp>
      <p:sp>
        <p:nvSpPr>
          <p:cNvPr id="111619" name="Rectangle 3"/>
          <p:cNvSpPr>
            <a:spLocks noChangeArrowheads="1"/>
          </p:cNvSpPr>
          <p:nvPr/>
        </p:nvSpPr>
        <p:spPr bwMode="auto">
          <a:xfrm>
            <a:off x="228600" y="1038225"/>
            <a:ext cx="8686800" cy="1552575"/>
          </a:xfrm>
          <a:prstGeom prst="rect">
            <a:avLst/>
          </a:prstGeom>
          <a:solidFill>
            <a:srgbClr val="003399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003399">
                <a:gamma/>
                <a:shade val="60000"/>
                <a:invGamma/>
              </a:srgbClr>
            </a:prstShdw>
          </a:effectLst>
        </p:spPr>
        <p:txBody>
          <a:bodyPr>
            <a:spAutoFit/>
          </a:bodyPr>
          <a:lstStyle/>
          <a:p>
            <a:pPr algn="just"/>
            <a:r>
              <a:rPr lang="it-IT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ESEMPIO associazione 1:1</a:t>
            </a:r>
          </a:p>
          <a:p>
            <a:pPr algn="just"/>
            <a:r>
              <a:rPr lang="it-IT" sz="2400">
                <a:solidFill>
                  <a:schemeClr val="bg1"/>
                </a:solidFill>
              </a:rPr>
              <a:t>Associazione tra l’entità </a:t>
            </a:r>
            <a:r>
              <a:rPr lang="it-IT" sz="2400" i="1">
                <a:solidFill>
                  <a:srgbClr val="00FFFF"/>
                </a:solidFill>
              </a:rPr>
              <a:t>CodiceFiscale</a:t>
            </a:r>
            <a:r>
              <a:rPr lang="it-IT" sz="2400">
                <a:solidFill>
                  <a:schemeClr val="bg1"/>
                </a:solidFill>
              </a:rPr>
              <a:t> e l’entità </a:t>
            </a:r>
            <a:r>
              <a:rPr lang="it-IT" sz="2400" i="1">
                <a:solidFill>
                  <a:srgbClr val="00FFFF"/>
                </a:solidFill>
              </a:rPr>
              <a:t>Cittadino</a:t>
            </a:r>
            <a:r>
              <a:rPr lang="it-IT" sz="2400" i="1">
                <a:solidFill>
                  <a:schemeClr val="bg1"/>
                </a:solidFill>
              </a:rPr>
              <a:t>: </a:t>
            </a:r>
            <a:r>
              <a:rPr lang="it-IT" sz="2400">
                <a:solidFill>
                  <a:schemeClr val="bg1"/>
                </a:solidFill>
              </a:rPr>
              <a:t>è un’associazione uno a uno in quanto ad ogni cittadino è assegnato uno ed un solo codice fiscale.</a:t>
            </a:r>
          </a:p>
        </p:txBody>
      </p:sp>
      <p:grpSp>
        <p:nvGrpSpPr>
          <p:cNvPr id="111627" name="Group 11"/>
          <p:cNvGrpSpPr>
            <a:grpSpLocks/>
          </p:cNvGrpSpPr>
          <p:nvPr/>
        </p:nvGrpSpPr>
        <p:grpSpPr bwMode="auto">
          <a:xfrm>
            <a:off x="533400" y="2895600"/>
            <a:ext cx="8077200" cy="1143000"/>
            <a:chOff x="336" y="1728"/>
            <a:chExt cx="5088" cy="720"/>
          </a:xfrm>
        </p:grpSpPr>
        <p:sp>
          <p:nvSpPr>
            <p:cNvPr id="111620" name="AutoShape 4"/>
            <p:cNvSpPr>
              <a:spLocks noChangeArrowheads="1"/>
            </p:cNvSpPr>
            <p:nvPr/>
          </p:nvSpPr>
          <p:spPr bwMode="auto">
            <a:xfrm>
              <a:off x="336" y="1728"/>
              <a:ext cx="1776" cy="720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it-IT" sz="2400" b="1"/>
                <a:t>CODICE FISCALE</a:t>
              </a:r>
            </a:p>
          </p:txBody>
        </p:sp>
        <p:sp>
          <p:nvSpPr>
            <p:cNvPr id="111621" name="Text Box 5"/>
            <p:cNvSpPr txBox="1">
              <a:spLocks noChangeArrowheads="1"/>
            </p:cNvSpPr>
            <p:nvPr/>
          </p:nvSpPr>
          <p:spPr bwMode="auto">
            <a:xfrm>
              <a:off x="2160" y="1872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 sz="2400">
                  <a:solidFill>
                    <a:srgbClr val="FFFF00"/>
                  </a:solidFill>
                </a:rPr>
                <a:t>1</a:t>
              </a:r>
            </a:p>
          </p:txBody>
        </p:sp>
        <p:sp>
          <p:nvSpPr>
            <p:cNvPr id="111622" name="Text Box 6"/>
            <p:cNvSpPr txBox="1">
              <a:spLocks noChangeArrowheads="1"/>
            </p:cNvSpPr>
            <p:nvPr/>
          </p:nvSpPr>
          <p:spPr bwMode="auto">
            <a:xfrm>
              <a:off x="3580" y="1872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 sz="2400">
                  <a:solidFill>
                    <a:srgbClr val="FFFF00"/>
                  </a:solidFill>
                </a:rPr>
                <a:t>1</a:t>
              </a:r>
            </a:p>
          </p:txBody>
        </p:sp>
        <p:sp>
          <p:nvSpPr>
            <p:cNvPr id="111623" name="Line 7"/>
            <p:cNvSpPr>
              <a:spLocks noChangeShapeType="1"/>
            </p:cNvSpPr>
            <p:nvPr/>
          </p:nvSpPr>
          <p:spPr bwMode="auto">
            <a:xfrm>
              <a:off x="2112" y="2112"/>
              <a:ext cx="1680" cy="0"/>
            </a:xfrm>
            <a:prstGeom prst="line">
              <a:avLst/>
            </a:prstGeom>
            <a:noFill/>
            <a:ln w="9525">
              <a:solidFill>
                <a:srgbClr val="FF99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111624" name="AutoShape 8"/>
            <p:cNvSpPr>
              <a:spLocks noChangeArrowheads="1"/>
            </p:cNvSpPr>
            <p:nvPr/>
          </p:nvSpPr>
          <p:spPr bwMode="auto">
            <a:xfrm>
              <a:off x="3792" y="1728"/>
              <a:ext cx="1632" cy="720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it-IT" sz="2400" b="1"/>
                <a:t>CITTADINO</a:t>
              </a:r>
            </a:p>
          </p:txBody>
        </p:sp>
      </p:grpSp>
      <p:sp>
        <p:nvSpPr>
          <p:cNvPr id="111625" name="Rectangle 9"/>
          <p:cNvSpPr>
            <a:spLocks noChangeArrowheads="1"/>
          </p:cNvSpPr>
          <p:nvPr/>
        </p:nvSpPr>
        <p:spPr bwMode="auto">
          <a:xfrm>
            <a:off x="228600" y="4575175"/>
            <a:ext cx="89154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2400">
                <a:solidFill>
                  <a:schemeClr val="bg1"/>
                </a:solidFill>
              </a:rPr>
              <a:t>l’archivio avrà gli attributi dell’una e dell’altra entità:</a:t>
            </a:r>
            <a:br>
              <a:rPr lang="it-IT" sz="2400">
                <a:solidFill>
                  <a:schemeClr val="bg1"/>
                </a:solidFill>
              </a:rPr>
            </a:br>
            <a:r>
              <a:rPr lang="it-IT" sz="2400">
                <a:solidFill>
                  <a:schemeClr val="bg1"/>
                </a:solidFill>
              </a:rPr>
              <a:t/>
            </a:r>
            <a:br>
              <a:rPr lang="it-IT" sz="2400">
                <a:solidFill>
                  <a:schemeClr val="bg1"/>
                </a:solidFill>
              </a:rPr>
            </a:br>
            <a:r>
              <a:rPr lang="it-IT" sz="2400" b="1">
                <a:solidFill>
                  <a:srgbClr val="FFFF00"/>
                </a:solidFill>
              </a:rPr>
              <a:t> </a:t>
            </a:r>
            <a:r>
              <a:rPr lang="it-IT" sz="2400" b="1" i="1">
                <a:solidFill>
                  <a:srgbClr val="FFFF00"/>
                </a:solidFill>
              </a:rPr>
              <a:t>AnagrafiTributarie</a:t>
            </a:r>
            <a:r>
              <a:rPr lang="it-IT" sz="2400" b="1">
                <a:solidFill>
                  <a:srgbClr val="FFFF00"/>
                </a:solidFill>
              </a:rPr>
              <a:t> (</a:t>
            </a:r>
            <a:r>
              <a:rPr lang="it-IT" sz="2400" b="1" u="sng">
                <a:solidFill>
                  <a:srgbClr val="FFFF00"/>
                </a:solidFill>
              </a:rPr>
              <a:t>CodiceFiscale</a:t>
            </a:r>
            <a:r>
              <a:rPr lang="it-IT" sz="2400" b="1">
                <a:solidFill>
                  <a:srgbClr val="FFFF00"/>
                </a:solidFill>
              </a:rPr>
              <a:t>, Cognome, Nome, DataNascita)</a:t>
            </a:r>
          </a:p>
          <a:p>
            <a:pPr algn="just"/>
            <a:endParaRPr lang="it-IT" sz="2400">
              <a:solidFill>
                <a:schemeClr val="bg1"/>
              </a:solidFill>
            </a:endParaRPr>
          </a:p>
          <a:p>
            <a:pPr algn="just"/>
            <a:r>
              <a:rPr lang="it-IT" sz="2400">
                <a:solidFill>
                  <a:schemeClr val="bg1"/>
                </a:solidFill>
              </a:rPr>
              <a:t>Il campo CodiceFiscale diventa chiave primaria.</a:t>
            </a:r>
            <a:endParaRPr lang="it-IT" sz="2400" i="1">
              <a:solidFill>
                <a:schemeClr val="bg1"/>
              </a:solidFill>
            </a:endParaRPr>
          </a:p>
        </p:txBody>
      </p:sp>
      <p:sp>
        <p:nvSpPr>
          <p:cNvPr id="111626" name="Rectangle 10"/>
          <p:cNvSpPr>
            <a:spLocks noChangeArrowheads="1"/>
          </p:cNvSpPr>
          <p:nvPr/>
        </p:nvSpPr>
        <p:spPr bwMode="auto">
          <a:xfrm>
            <a:off x="0" y="76200"/>
            <a:ext cx="9144000" cy="701675"/>
          </a:xfrm>
          <a:prstGeom prst="rect">
            <a:avLst/>
          </a:prstGeom>
          <a:noFill/>
          <a:ln w="57150" cmpd="thickThin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/>
            <a:r>
              <a:rPr lang="en-US" sz="4000">
                <a:solidFill>
                  <a:srgbClr val="00FF00"/>
                </a:solidFill>
              </a:rPr>
              <a:t>Le regole di derivazione del modello logico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16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16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25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ChangeArrowheads="1"/>
          </p:cNvSpPr>
          <p:nvPr/>
        </p:nvSpPr>
        <p:spPr bwMode="auto">
          <a:xfrm>
            <a:off x="533400" y="76200"/>
            <a:ext cx="8077200" cy="762000"/>
          </a:xfrm>
          <a:prstGeom prst="rect">
            <a:avLst/>
          </a:prstGeom>
          <a:noFill/>
          <a:ln w="57150" cmpd="thickThin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/>
            <a:r>
              <a:rPr lang="en-US">
                <a:solidFill>
                  <a:srgbClr val="00FF00"/>
                </a:solidFill>
              </a:rPr>
              <a:t>Modellazione dei dati</a:t>
            </a:r>
          </a:p>
        </p:txBody>
      </p:sp>
      <p:sp>
        <p:nvSpPr>
          <p:cNvPr id="89092" name="Text Box 4"/>
          <p:cNvSpPr txBox="1">
            <a:spLocks noChangeArrowheads="1"/>
          </p:cNvSpPr>
          <p:nvPr/>
        </p:nvSpPr>
        <p:spPr bwMode="auto">
          <a:xfrm>
            <a:off x="1752600" y="114935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2400">
                <a:solidFill>
                  <a:schemeClr val="bg1"/>
                </a:solidFill>
              </a:rPr>
              <a:t>Realtà</a:t>
            </a:r>
          </a:p>
        </p:txBody>
      </p:sp>
      <p:sp>
        <p:nvSpPr>
          <p:cNvPr id="89093" name="Line 5"/>
          <p:cNvSpPr>
            <a:spLocks noChangeShapeType="1"/>
          </p:cNvSpPr>
          <p:nvPr/>
        </p:nvSpPr>
        <p:spPr bwMode="auto">
          <a:xfrm>
            <a:off x="2286000" y="1606550"/>
            <a:ext cx="0" cy="3810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it-IT"/>
          </a:p>
        </p:txBody>
      </p:sp>
      <p:sp>
        <p:nvSpPr>
          <p:cNvPr id="89094" name="Rectangle 6"/>
          <p:cNvSpPr>
            <a:spLocks noChangeArrowheads="1"/>
          </p:cNvSpPr>
          <p:nvPr/>
        </p:nvSpPr>
        <p:spPr bwMode="auto">
          <a:xfrm>
            <a:off x="838200" y="1982788"/>
            <a:ext cx="2752725" cy="466725"/>
          </a:xfrm>
          <a:prstGeom prst="rect">
            <a:avLst/>
          </a:prstGeom>
          <a:solidFill>
            <a:srgbClr val="003366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>
            <a:spAutoFit/>
          </a:bodyPr>
          <a:lstStyle/>
          <a:p>
            <a:pPr algn="ctr"/>
            <a:r>
              <a:rPr lang="it-IT" sz="2400">
                <a:solidFill>
                  <a:schemeClr val="bg1"/>
                </a:solidFill>
              </a:rPr>
              <a:t>Modello concettuale</a:t>
            </a:r>
          </a:p>
        </p:txBody>
      </p:sp>
      <p:sp>
        <p:nvSpPr>
          <p:cNvPr id="89095" name="Line 7"/>
          <p:cNvSpPr>
            <a:spLocks noChangeShapeType="1"/>
          </p:cNvSpPr>
          <p:nvPr/>
        </p:nvSpPr>
        <p:spPr bwMode="auto">
          <a:xfrm>
            <a:off x="2286000" y="2444750"/>
            <a:ext cx="0" cy="3810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it-IT"/>
          </a:p>
        </p:txBody>
      </p:sp>
      <p:sp>
        <p:nvSpPr>
          <p:cNvPr id="89096" name="Rectangle 8"/>
          <p:cNvSpPr>
            <a:spLocks noChangeArrowheads="1"/>
          </p:cNvSpPr>
          <p:nvPr/>
        </p:nvSpPr>
        <p:spPr bwMode="auto">
          <a:xfrm>
            <a:off x="1143000" y="2825750"/>
            <a:ext cx="2141538" cy="466725"/>
          </a:xfrm>
          <a:prstGeom prst="rect">
            <a:avLst/>
          </a:prstGeom>
          <a:solidFill>
            <a:srgbClr val="003366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it-IT" sz="2400">
                <a:solidFill>
                  <a:schemeClr val="bg1"/>
                </a:solidFill>
              </a:rPr>
              <a:t>Modello logico</a:t>
            </a:r>
          </a:p>
        </p:txBody>
      </p:sp>
      <p:sp>
        <p:nvSpPr>
          <p:cNvPr id="89097" name="Line 9"/>
          <p:cNvSpPr>
            <a:spLocks noChangeShapeType="1"/>
          </p:cNvSpPr>
          <p:nvPr/>
        </p:nvSpPr>
        <p:spPr bwMode="auto">
          <a:xfrm>
            <a:off x="2286000" y="3282950"/>
            <a:ext cx="0" cy="3810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it-IT"/>
          </a:p>
        </p:txBody>
      </p:sp>
      <p:sp>
        <p:nvSpPr>
          <p:cNvPr id="89098" name="Rectangle 10"/>
          <p:cNvSpPr>
            <a:spLocks noChangeArrowheads="1"/>
          </p:cNvSpPr>
          <p:nvPr/>
        </p:nvSpPr>
        <p:spPr bwMode="auto">
          <a:xfrm>
            <a:off x="1219200" y="3663950"/>
            <a:ext cx="1981200" cy="466725"/>
          </a:xfrm>
          <a:prstGeom prst="rect">
            <a:avLst/>
          </a:prstGeom>
          <a:solidFill>
            <a:srgbClr val="003366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it-IT" sz="2400">
                <a:solidFill>
                  <a:schemeClr val="bg1"/>
                </a:solidFill>
              </a:rPr>
              <a:t>Modello fisico</a:t>
            </a:r>
          </a:p>
        </p:txBody>
      </p:sp>
      <p:grpSp>
        <p:nvGrpSpPr>
          <p:cNvPr id="89101" name="Group 13"/>
          <p:cNvGrpSpPr>
            <a:grpSpLocks/>
          </p:cNvGrpSpPr>
          <p:nvPr/>
        </p:nvGrpSpPr>
        <p:grpSpPr bwMode="auto">
          <a:xfrm>
            <a:off x="2743200" y="1530350"/>
            <a:ext cx="5505450" cy="2435225"/>
            <a:chOff x="1920" y="1344"/>
            <a:chExt cx="3468" cy="1534"/>
          </a:xfrm>
        </p:grpSpPr>
        <p:sp>
          <p:nvSpPr>
            <p:cNvPr id="89102" name="AutoShape 14"/>
            <p:cNvSpPr>
              <a:spLocks noChangeArrowheads="1"/>
            </p:cNvSpPr>
            <p:nvPr/>
          </p:nvSpPr>
          <p:spPr bwMode="auto">
            <a:xfrm>
              <a:off x="1920" y="1344"/>
              <a:ext cx="1968" cy="528"/>
            </a:xfrm>
            <a:custGeom>
              <a:avLst/>
              <a:gdLst>
                <a:gd name="G0" fmla="+- 0 0 0"/>
                <a:gd name="G1" fmla="+- -11796480 0 0"/>
                <a:gd name="G2" fmla="+- 0 0 -11796480"/>
                <a:gd name="G3" fmla="+- 10800 0 0"/>
                <a:gd name="G4" fmla="+- 0 0 0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5400 0 0"/>
                <a:gd name="G9" fmla="+- 0 0 -11796480"/>
                <a:gd name="G10" fmla="+- 5400 0 2700"/>
                <a:gd name="G11" fmla="cos G10 0"/>
                <a:gd name="G12" fmla="sin G10 0"/>
                <a:gd name="G13" fmla="cos 13500 0"/>
                <a:gd name="G14" fmla="sin 13500 0"/>
                <a:gd name="G15" fmla="+- G11 10800 0"/>
                <a:gd name="G16" fmla="+- G12 10800 0"/>
                <a:gd name="G17" fmla="+- G13 10800 0"/>
                <a:gd name="G18" fmla="+- G14 10800 0"/>
                <a:gd name="G19" fmla="*/ 5400 1 2"/>
                <a:gd name="G20" fmla="+- G19 5400 0"/>
                <a:gd name="G21" fmla="cos G20 0"/>
                <a:gd name="G22" fmla="sin G20 0"/>
                <a:gd name="G23" fmla="+- G21 10800 0"/>
                <a:gd name="G24" fmla="+- G12 G23 G22"/>
                <a:gd name="G25" fmla="+- G22 G23 G11"/>
                <a:gd name="G26" fmla="cos 10800 0"/>
                <a:gd name="G27" fmla="sin 10800 0"/>
                <a:gd name="G28" fmla="cos 5400 0"/>
                <a:gd name="G29" fmla="sin 5400 0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11796480"/>
                <a:gd name="G36" fmla="sin G34 -11796480"/>
                <a:gd name="G37" fmla="+/ -11796480 0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5400 G39"/>
                <a:gd name="G43" fmla="sin 5400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10799 w 21600"/>
                <a:gd name="T5" fmla="*/ 0 h 21600"/>
                <a:gd name="T6" fmla="*/ 2700 w 21600"/>
                <a:gd name="T7" fmla="*/ 10800 h 21600"/>
                <a:gd name="T8" fmla="*/ 10799 w 21600"/>
                <a:gd name="T9" fmla="*/ 5400 h 21600"/>
                <a:gd name="T10" fmla="*/ 24300 w 21600"/>
                <a:gd name="T11" fmla="*/ 10800 h 21600"/>
                <a:gd name="T12" fmla="*/ 18900 w 21600"/>
                <a:gd name="T13" fmla="*/ 16200 h 21600"/>
                <a:gd name="T14" fmla="*/ 13500 w 21600"/>
                <a:gd name="T15" fmla="*/ 10800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6200" y="10800"/>
                  </a:moveTo>
                  <a:cubicBezTo>
                    <a:pt x="16200" y="7817"/>
                    <a:pt x="13782" y="5400"/>
                    <a:pt x="10800" y="5400"/>
                  </a:cubicBezTo>
                  <a:cubicBezTo>
                    <a:pt x="7817" y="5400"/>
                    <a:pt x="5400" y="7817"/>
                    <a:pt x="5400" y="10800"/>
                  </a:cubicBezTo>
                  <a:lnTo>
                    <a:pt x="0" y="10800"/>
                  </a:lnTo>
                  <a:cubicBezTo>
                    <a:pt x="0" y="4835"/>
                    <a:pt x="4835" y="0"/>
                    <a:pt x="10800" y="0"/>
                  </a:cubicBezTo>
                  <a:cubicBezTo>
                    <a:pt x="16764" y="0"/>
                    <a:pt x="21599" y="4835"/>
                    <a:pt x="21600" y="10799"/>
                  </a:cubicBezTo>
                  <a:lnTo>
                    <a:pt x="21600" y="10800"/>
                  </a:lnTo>
                  <a:lnTo>
                    <a:pt x="24300" y="10800"/>
                  </a:lnTo>
                  <a:lnTo>
                    <a:pt x="18900" y="16200"/>
                  </a:lnTo>
                  <a:lnTo>
                    <a:pt x="13500" y="10800"/>
                  </a:lnTo>
                  <a:lnTo>
                    <a:pt x="16200" y="10800"/>
                  </a:lnTo>
                  <a:close/>
                </a:path>
              </a:pathLst>
            </a:custGeom>
            <a:solidFill>
              <a:srgbClr val="C0C0C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9103" name="AutoShape 15"/>
            <p:cNvSpPr>
              <a:spLocks noChangeArrowheads="1"/>
            </p:cNvSpPr>
            <p:nvPr/>
          </p:nvSpPr>
          <p:spPr bwMode="auto">
            <a:xfrm>
              <a:off x="3108" y="1794"/>
              <a:ext cx="2280" cy="1084"/>
            </a:xfrm>
            <a:prstGeom prst="roundRect">
              <a:avLst>
                <a:gd name="adj" fmla="val 16667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Ctr="1">
              <a:spAutoFit/>
            </a:bodyPr>
            <a:lstStyle/>
            <a:p>
              <a:pPr algn="ctr"/>
              <a:r>
                <a:rPr lang="it-IT" sz="2400">
                  <a:solidFill>
                    <a:schemeClr val="bg2"/>
                  </a:solidFill>
                </a:rPr>
                <a:t>Rappresenta la realtà dei dati e le relazioni tra essi attraverso uno schema (Modello E/R) </a:t>
              </a:r>
            </a:p>
          </p:txBody>
        </p:sp>
      </p:grpSp>
      <p:grpSp>
        <p:nvGrpSpPr>
          <p:cNvPr id="89104" name="Group 16"/>
          <p:cNvGrpSpPr>
            <a:grpSpLocks/>
          </p:cNvGrpSpPr>
          <p:nvPr/>
        </p:nvGrpSpPr>
        <p:grpSpPr bwMode="auto">
          <a:xfrm>
            <a:off x="2514600" y="2368550"/>
            <a:ext cx="5578475" cy="3975100"/>
            <a:chOff x="1920" y="1344"/>
            <a:chExt cx="3514" cy="2504"/>
          </a:xfrm>
        </p:grpSpPr>
        <p:sp>
          <p:nvSpPr>
            <p:cNvPr id="89105" name="AutoShape 17"/>
            <p:cNvSpPr>
              <a:spLocks noChangeArrowheads="1"/>
            </p:cNvSpPr>
            <p:nvPr/>
          </p:nvSpPr>
          <p:spPr bwMode="auto">
            <a:xfrm>
              <a:off x="1920" y="1344"/>
              <a:ext cx="1968" cy="528"/>
            </a:xfrm>
            <a:custGeom>
              <a:avLst/>
              <a:gdLst>
                <a:gd name="G0" fmla="+- 0 0 0"/>
                <a:gd name="G1" fmla="+- -11796480 0 0"/>
                <a:gd name="G2" fmla="+- 0 0 -11796480"/>
                <a:gd name="G3" fmla="+- 10800 0 0"/>
                <a:gd name="G4" fmla="+- 0 0 0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5400 0 0"/>
                <a:gd name="G9" fmla="+- 0 0 -11796480"/>
                <a:gd name="G10" fmla="+- 5400 0 2700"/>
                <a:gd name="G11" fmla="cos G10 0"/>
                <a:gd name="G12" fmla="sin G10 0"/>
                <a:gd name="G13" fmla="cos 13500 0"/>
                <a:gd name="G14" fmla="sin 13500 0"/>
                <a:gd name="G15" fmla="+- G11 10800 0"/>
                <a:gd name="G16" fmla="+- G12 10800 0"/>
                <a:gd name="G17" fmla="+- G13 10800 0"/>
                <a:gd name="G18" fmla="+- G14 10800 0"/>
                <a:gd name="G19" fmla="*/ 5400 1 2"/>
                <a:gd name="G20" fmla="+- G19 5400 0"/>
                <a:gd name="G21" fmla="cos G20 0"/>
                <a:gd name="G22" fmla="sin G20 0"/>
                <a:gd name="G23" fmla="+- G21 10800 0"/>
                <a:gd name="G24" fmla="+- G12 G23 G22"/>
                <a:gd name="G25" fmla="+- G22 G23 G11"/>
                <a:gd name="G26" fmla="cos 10800 0"/>
                <a:gd name="G27" fmla="sin 10800 0"/>
                <a:gd name="G28" fmla="cos 5400 0"/>
                <a:gd name="G29" fmla="sin 5400 0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11796480"/>
                <a:gd name="G36" fmla="sin G34 -11796480"/>
                <a:gd name="G37" fmla="+/ -11796480 0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5400 G39"/>
                <a:gd name="G43" fmla="sin 5400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10799 w 21600"/>
                <a:gd name="T5" fmla="*/ 0 h 21600"/>
                <a:gd name="T6" fmla="*/ 2700 w 21600"/>
                <a:gd name="T7" fmla="*/ 10800 h 21600"/>
                <a:gd name="T8" fmla="*/ 10799 w 21600"/>
                <a:gd name="T9" fmla="*/ 5400 h 21600"/>
                <a:gd name="T10" fmla="*/ 24300 w 21600"/>
                <a:gd name="T11" fmla="*/ 10800 h 21600"/>
                <a:gd name="T12" fmla="*/ 18900 w 21600"/>
                <a:gd name="T13" fmla="*/ 16200 h 21600"/>
                <a:gd name="T14" fmla="*/ 13500 w 21600"/>
                <a:gd name="T15" fmla="*/ 10800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6200" y="10800"/>
                  </a:moveTo>
                  <a:cubicBezTo>
                    <a:pt x="16200" y="7817"/>
                    <a:pt x="13782" y="5400"/>
                    <a:pt x="10800" y="5400"/>
                  </a:cubicBezTo>
                  <a:cubicBezTo>
                    <a:pt x="7817" y="5400"/>
                    <a:pt x="5400" y="7817"/>
                    <a:pt x="5400" y="10800"/>
                  </a:cubicBezTo>
                  <a:lnTo>
                    <a:pt x="0" y="10800"/>
                  </a:lnTo>
                  <a:cubicBezTo>
                    <a:pt x="0" y="4835"/>
                    <a:pt x="4835" y="0"/>
                    <a:pt x="10800" y="0"/>
                  </a:cubicBezTo>
                  <a:cubicBezTo>
                    <a:pt x="16764" y="0"/>
                    <a:pt x="21599" y="4835"/>
                    <a:pt x="21600" y="10799"/>
                  </a:cubicBezTo>
                  <a:lnTo>
                    <a:pt x="21600" y="10800"/>
                  </a:lnTo>
                  <a:lnTo>
                    <a:pt x="24300" y="10800"/>
                  </a:lnTo>
                  <a:lnTo>
                    <a:pt x="18900" y="16200"/>
                  </a:lnTo>
                  <a:lnTo>
                    <a:pt x="13500" y="10800"/>
                  </a:lnTo>
                  <a:lnTo>
                    <a:pt x="16200" y="10800"/>
                  </a:lnTo>
                  <a:close/>
                </a:path>
              </a:pathLst>
            </a:custGeom>
            <a:solidFill>
              <a:srgbClr val="C0C0C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9106" name="AutoShape 18"/>
            <p:cNvSpPr>
              <a:spLocks noChangeArrowheads="1"/>
            </p:cNvSpPr>
            <p:nvPr/>
          </p:nvSpPr>
          <p:spPr bwMode="auto">
            <a:xfrm>
              <a:off x="3062" y="1744"/>
              <a:ext cx="2372" cy="2104"/>
            </a:xfrm>
            <a:prstGeom prst="roundRect">
              <a:avLst>
                <a:gd name="adj" fmla="val 16667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Ctr="1">
              <a:spAutoFit/>
            </a:bodyPr>
            <a:lstStyle/>
            <a:p>
              <a:pPr algn="ctr"/>
              <a:r>
                <a:rPr lang="it-IT" sz="2400">
                  <a:solidFill>
                    <a:schemeClr val="bg2"/>
                  </a:solidFill>
                </a:rPr>
                <a:t>Rappresenta il modo attraverso cui i dati sono organizzati negli archivi elettronici. Descrive quindi la composizione ed il formato dei dati nel loro aspetto di struttura logica dei dati.</a:t>
              </a:r>
            </a:p>
          </p:txBody>
        </p:sp>
      </p:grpSp>
      <p:grpSp>
        <p:nvGrpSpPr>
          <p:cNvPr id="89107" name="Group 19"/>
          <p:cNvGrpSpPr>
            <a:grpSpLocks/>
          </p:cNvGrpSpPr>
          <p:nvPr/>
        </p:nvGrpSpPr>
        <p:grpSpPr bwMode="auto">
          <a:xfrm>
            <a:off x="2438400" y="3206750"/>
            <a:ext cx="5483225" cy="3117850"/>
            <a:chOff x="1536" y="2020"/>
            <a:chExt cx="3454" cy="1964"/>
          </a:xfrm>
        </p:grpSpPr>
        <p:grpSp>
          <p:nvGrpSpPr>
            <p:cNvPr id="89108" name="Group 20"/>
            <p:cNvGrpSpPr>
              <a:grpSpLocks/>
            </p:cNvGrpSpPr>
            <p:nvPr/>
          </p:nvGrpSpPr>
          <p:grpSpPr bwMode="auto">
            <a:xfrm>
              <a:off x="2839" y="3407"/>
              <a:ext cx="1968" cy="577"/>
              <a:chOff x="2839" y="3407"/>
              <a:chExt cx="1968" cy="577"/>
            </a:xfrm>
          </p:grpSpPr>
          <p:sp>
            <p:nvSpPr>
              <p:cNvPr id="89109" name="Oval 21"/>
              <p:cNvSpPr>
                <a:spLocks noChangeArrowheads="1"/>
              </p:cNvSpPr>
              <p:nvPr/>
            </p:nvSpPr>
            <p:spPr bwMode="auto">
              <a:xfrm>
                <a:off x="2839" y="3407"/>
                <a:ext cx="528" cy="192"/>
              </a:xfrm>
              <a:prstGeom prst="ellipse">
                <a:avLst/>
              </a:prstGeom>
              <a:solidFill>
                <a:srgbClr val="B2B2B2"/>
              </a:solidFill>
              <a:ln w="9525">
                <a:solidFill>
                  <a:schemeClr val="hlink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89110" name="Line 22"/>
              <p:cNvSpPr>
                <a:spLocks noChangeShapeType="1"/>
              </p:cNvSpPr>
              <p:nvPr/>
            </p:nvSpPr>
            <p:spPr bwMode="auto">
              <a:xfrm>
                <a:off x="2839" y="3503"/>
                <a:ext cx="0" cy="33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>
                <a:prstShdw prst="shdw17" dist="17961" dir="2700000">
                  <a:schemeClr val="hlink">
                    <a:gamma/>
                    <a:shade val="60000"/>
                    <a:invGamma/>
                  </a:schemeClr>
                </a:prstShdw>
              </a:effec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89111" name="Line 23"/>
              <p:cNvSpPr>
                <a:spLocks noChangeShapeType="1"/>
              </p:cNvSpPr>
              <p:nvPr/>
            </p:nvSpPr>
            <p:spPr bwMode="auto">
              <a:xfrm>
                <a:off x="3367" y="3503"/>
                <a:ext cx="0" cy="33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>
                <a:prstShdw prst="shdw17" dist="17961" dir="2700000">
                  <a:schemeClr val="hlink">
                    <a:gamma/>
                    <a:shade val="60000"/>
                    <a:invGamma/>
                  </a:schemeClr>
                </a:prstShdw>
              </a:effectLst>
            </p:spPr>
            <p:txBody>
              <a:bodyPr/>
              <a:lstStyle/>
              <a:p>
                <a:endParaRPr lang="it-IT"/>
              </a:p>
            </p:txBody>
          </p:sp>
          <p:cxnSp>
            <p:nvCxnSpPr>
              <p:cNvPr id="89112" name="AutoShape 24"/>
              <p:cNvCxnSpPr>
                <a:cxnSpLocks noChangeShapeType="1"/>
                <a:stCxn id="89110" idx="1"/>
                <a:endCxn id="89111" idx="1"/>
              </p:cNvCxnSpPr>
              <p:nvPr/>
            </p:nvCxnSpPr>
            <p:spPr bwMode="auto">
              <a:xfrm rot="16200000" flipH="1">
                <a:off x="3102" y="3576"/>
                <a:ext cx="1" cy="528"/>
              </a:xfrm>
              <a:prstGeom prst="curvedConnector3">
                <a:avLst>
                  <a:gd name="adj1" fmla="val 14299995"/>
                </a:avLst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>
                <a:prstShdw prst="shdw17" dist="17961" dir="2700000">
                  <a:schemeClr val="hlink">
                    <a:gamma/>
                    <a:shade val="60000"/>
                    <a:invGamma/>
                  </a:schemeClr>
                </a:prstShdw>
              </a:effectLst>
            </p:spPr>
          </p:cxnSp>
          <p:sp>
            <p:nvSpPr>
              <p:cNvPr id="89113" name="Oval 25"/>
              <p:cNvSpPr>
                <a:spLocks noChangeArrowheads="1"/>
              </p:cNvSpPr>
              <p:nvPr/>
            </p:nvSpPr>
            <p:spPr bwMode="auto">
              <a:xfrm>
                <a:off x="4279" y="3407"/>
                <a:ext cx="528" cy="192"/>
              </a:xfrm>
              <a:prstGeom prst="ellipse">
                <a:avLst/>
              </a:prstGeom>
              <a:solidFill>
                <a:srgbClr val="B2B2B2"/>
              </a:solidFill>
              <a:ln w="9525">
                <a:solidFill>
                  <a:schemeClr val="hlink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89114" name="Line 26"/>
              <p:cNvSpPr>
                <a:spLocks noChangeShapeType="1"/>
              </p:cNvSpPr>
              <p:nvPr/>
            </p:nvSpPr>
            <p:spPr bwMode="auto">
              <a:xfrm>
                <a:off x="4279" y="3503"/>
                <a:ext cx="0" cy="33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>
                <a:prstShdw prst="shdw17" dist="17961" dir="2700000">
                  <a:schemeClr val="hlink">
                    <a:gamma/>
                    <a:shade val="60000"/>
                    <a:invGamma/>
                  </a:schemeClr>
                </a:prstShdw>
              </a:effec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89115" name="Line 27"/>
              <p:cNvSpPr>
                <a:spLocks noChangeShapeType="1"/>
              </p:cNvSpPr>
              <p:nvPr/>
            </p:nvSpPr>
            <p:spPr bwMode="auto">
              <a:xfrm>
                <a:off x="4807" y="3503"/>
                <a:ext cx="0" cy="33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>
                <a:prstShdw prst="shdw17" dist="17961" dir="2700000">
                  <a:schemeClr val="hlink">
                    <a:gamma/>
                    <a:shade val="60000"/>
                    <a:invGamma/>
                  </a:schemeClr>
                </a:prstShdw>
              </a:effectLst>
            </p:spPr>
            <p:txBody>
              <a:bodyPr/>
              <a:lstStyle/>
              <a:p>
                <a:endParaRPr lang="it-IT"/>
              </a:p>
            </p:txBody>
          </p:sp>
          <p:cxnSp>
            <p:nvCxnSpPr>
              <p:cNvPr id="89116" name="AutoShape 28"/>
              <p:cNvCxnSpPr>
                <a:cxnSpLocks noChangeShapeType="1"/>
                <a:stCxn id="89114" idx="1"/>
                <a:endCxn id="89115" idx="1"/>
              </p:cNvCxnSpPr>
              <p:nvPr/>
            </p:nvCxnSpPr>
            <p:spPr bwMode="auto">
              <a:xfrm rot="16200000" flipH="1">
                <a:off x="4542" y="3576"/>
                <a:ext cx="1" cy="528"/>
              </a:xfrm>
              <a:prstGeom prst="curvedConnector3">
                <a:avLst>
                  <a:gd name="adj1" fmla="val 14299995"/>
                </a:avLst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>
                <a:prstShdw prst="shdw17" dist="17961" dir="2700000">
                  <a:schemeClr val="hlink">
                    <a:gamma/>
                    <a:shade val="60000"/>
                    <a:invGamma/>
                  </a:schemeClr>
                </a:prstShdw>
              </a:effectLst>
            </p:spPr>
          </p:cxnSp>
          <p:sp>
            <p:nvSpPr>
              <p:cNvPr id="89117" name="Oval 29"/>
              <p:cNvSpPr>
                <a:spLocks noChangeArrowheads="1"/>
              </p:cNvSpPr>
              <p:nvPr/>
            </p:nvSpPr>
            <p:spPr bwMode="auto">
              <a:xfrm>
                <a:off x="3655" y="3551"/>
                <a:ext cx="528" cy="192"/>
              </a:xfrm>
              <a:prstGeom prst="ellipse">
                <a:avLst/>
              </a:prstGeom>
              <a:solidFill>
                <a:srgbClr val="B2B2B2"/>
              </a:solidFill>
              <a:ln w="9525">
                <a:noFill/>
                <a:round/>
                <a:headEnd/>
                <a:tailEnd/>
              </a:ln>
              <a:effectLst>
                <a:prstShdw prst="shdw17" dist="17961" dir="2700000">
                  <a:srgbClr val="B2B2B2">
                    <a:gamma/>
                    <a:shade val="60000"/>
                    <a:invGamma/>
                  </a:srgbClr>
                </a:prstShdw>
              </a:effec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89118" name="Line 30"/>
              <p:cNvSpPr>
                <a:spLocks noChangeShapeType="1"/>
              </p:cNvSpPr>
              <p:nvPr/>
            </p:nvSpPr>
            <p:spPr bwMode="auto">
              <a:xfrm>
                <a:off x="3655" y="3647"/>
                <a:ext cx="0" cy="33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>
                <a:prstShdw prst="shdw17" dist="17961" dir="2700000">
                  <a:schemeClr val="hlink">
                    <a:gamma/>
                    <a:shade val="60000"/>
                    <a:invGamma/>
                  </a:schemeClr>
                </a:prstShdw>
              </a:effec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89119" name="Line 31"/>
              <p:cNvSpPr>
                <a:spLocks noChangeShapeType="1"/>
              </p:cNvSpPr>
              <p:nvPr/>
            </p:nvSpPr>
            <p:spPr bwMode="auto">
              <a:xfrm>
                <a:off x="4183" y="3647"/>
                <a:ext cx="0" cy="33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>
                <a:prstShdw prst="shdw17" dist="17961" dir="2700000">
                  <a:schemeClr val="hlink">
                    <a:gamma/>
                    <a:shade val="60000"/>
                    <a:invGamma/>
                  </a:schemeClr>
                </a:prstShdw>
              </a:effectLst>
            </p:spPr>
            <p:txBody>
              <a:bodyPr/>
              <a:lstStyle/>
              <a:p>
                <a:endParaRPr lang="it-IT"/>
              </a:p>
            </p:txBody>
          </p:sp>
          <p:cxnSp>
            <p:nvCxnSpPr>
              <p:cNvPr id="89120" name="AutoShape 32"/>
              <p:cNvCxnSpPr>
                <a:cxnSpLocks noChangeShapeType="1"/>
                <a:stCxn id="89118" idx="1"/>
                <a:endCxn id="89119" idx="1"/>
              </p:cNvCxnSpPr>
              <p:nvPr/>
            </p:nvCxnSpPr>
            <p:spPr bwMode="auto">
              <a:xfrm rot="16200000" flipH="1">
                <a:off x="3918" y="3720"/>
                <a:ext cx="1" cy="528"/>
              </a:xfrm>
              <a:prstGeom prst="curvedConnector3">
                <a:avLst>
                  <a:gd name="adj1" fmla="val 14299995"/>
                </a:avLst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>
                <a:prstShdw prst="shdw17" dist="17961" dir="2700000">
                  <a:schemeClr val="hlink">
                    <a:gamma/>
                    <a:shade val="60000"/>
                    <a:invGamma/>
                  </a:schemeClr>
                </a:prstShdw>
              </a:effectLst>
            </p:spPr>
          </p:cxnSp>
        </p:grpSp>
        <p:grpSp>
          <p:nvGrpSpPr>
            <p:cNvPr id="89121" name="Group 33"/>
            <p:cNvGrpSpPr>
              <a:grpSpLocks/>
            </p:cNvGrpSpPr>
            <p:nvPr/>
          </p:nvGrpSpPr>
          <p:grpSpPr bwMode="auto">
            <a:xfrm>
              <a:off x="1536" y="2020"/>
              <a:ext cx="3454" cy="1292"/>
              <a:chOff x="1920" y="1344"/>
              <a:chExt cx="3454" cy="1292"/>
            </a:xfrm>
          </p:grpSpPr>
          <p:sp>
            <p:nvSpPr>
              <p:cNvPr id="89122" name="AutoShape 34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1968" cy="528"/>
              </a:xfrm>
              <a:custGeom>
                <a:avLst/>
                <a:gdLst>
                  <a:gd name="G0" fmla="+- 0 0 0"/>
                  <a:gd name="G1" fmla="+- -11796480 0 0"/>
                  <a:gd name="G2" fmla="+- 0 0 -11796480"/>
                  <a:gd name="G3" fmla="+- 10800 0 0"/>
                  <a:gd name="G4" fmla="+- 0 0 0"/>
                  <a:gd name="T0" fmla="*/ 360 256 1"/>
                  <a:gd name="T1" fmla="*/ 0 256 1"/>
                  <a:gd name="G5" fmla="+- G2 T0 T1"/>
                  <a:gd name="G6" fmla="?: G2 G2 G5"/>
                  <a:gd name="G7" fmla="+- 0 0 G6"/>
                  <a:gd name="G8" fmla="+- 5400 0 0"/>
                  <a:gd name="G9" fmla="+- 0 0 -11796480"/>
                  <a:gd name="G10" fmla="+- 5400 0 2700"/>
                  <a:gd name="G11" fmla="cos G10 0"/>
                  <a:gd name="G12" fmla="sin G10 0"/>
                  <a:gd name="G13" fmla="cos 13500 0"/>
                  <a:gd name="G14" fmla="sin 13500 0"/>
                  <a:gd name="G15" fmla="+- G11 10800 0"/>
                  <a:gd name="G16" fmla="+- G12 10800 0"/>
                  <a:gd name="G17" fmla="+- G13 10800 0"/>
                  <a:gd name="G18" fmla="+- G14 10800 0"/>
                  <a:gd name="G19" fmla="*/ 5400 1 2"/>
                  <a:gd name="G20" fmla="+- G19 5400 0"/>
                  <a:gd name="G21" fmla="cos G20 0"/>
                  <a:gd name="G22" fmla="sin G20 0"/>
                  <a:gd name="G23" fmla="+- G21 10800 0"/>
                  <a:gd name="G24" fmla="+- G12 G23 G22"/>
                  <a:gd name="G25" fmla="+- G22 G23 G11"/>
                  <a:gd name="G26" fmla="cos 10800 0"/>
                  <a:gd name="G27" fmla="sin 10800 0"/>
                  <a:gd name="G28" fmla="cos 5400 0"/>
                  <a:gd name="G29" fmla="sin 5400 0"/>
                  <a:gd name="G30" fmla="+- G26 10800 0"/>
                  <a:gd name="G31" fmla="+- G27 10800 0"/>
                  <a:gd name="G32" fmla="+- G28 10800 0"/>
                  <a:gd name="G33" fmla="+- G29 10800 0"/>
                  <a:gd name="G34" fmla="+- G19 5400 0"/>
                  <a:gd name="G35" fmla="cos G34 -11796480"/>
                  <a:gd name="G36" fmla="sin G34 -11796480"/>
                  <a:gd name="G37" fmla="+/ -11796480 0 2"/>
                  <a:gd name="T2" fmla="*/ 180 256 1"/>
                  <a:gd name="T3" fmla="*/ 0 256 1"/>
                  <a:gd name="G38" fmla="+- G37 T2 T3"/>
                  <a:gd name="G39" fmla="?: G2 G37 G38"/>
                  <a:gd name="G40" fmla="cos 10800 G39"/>
                  <a:gd name="G41" fmla="sin 10800 G39"/>
                  <a:gd name="G42" fmla="cos 5400 G39"/>
                  <a:gd name="G43" fmla="sin 5400 G39"/>
                  <a:gd name="G44" fmla="+- G40 10800 0"/>
                  <a:gd name="G45" fmla="+- G41 10800 0"/>
                  <a:gd name="G46" fmla="+- G42 10800 0"/>
                  <a:gd name="G47" fmla="+- G43 10800 0"/>
                  <a:gd name="G48" fmla="+- G35 10800 0"/>
                  <a:gd name="G49" fmla="+- G36 10800 0"/>
                  <a:gd name="T4" fmla="*/ 10799 w 21600"/>
                  <a:gd name="T5" fmla="*/ 0 h 21600"/>
                  <a:gd name="T6" fmla="*/ 2700 w 21600"/>
                  <a:gd name="T7" fmla="*/ 10800 h 21600"/>
                  <a:gd name="T8" fmla="*/ 10799 w 21600"/>
                  <a:gd name="T9" fmla="*/ 5400 h 21600"/>
                  <a:gd name="T10" fmla="*/ 24300 w 21600"/>
                  <a:gd name="T11" fmla="*/ 10800 h 21600"/>
                  <a:gd name="T12" fmla="*/ 18900 w 21600"/>
                  <a:gd name="T13" fmla="*/ 16200 h 21600"/>
                  <a:gd name="T14" fmla="*/ 13500 w 21600"/>
                  <a:gd name="T15" fmla="*/ 10800 h 21600"/>
                  <a:gd name="T16" fmla="*/ 3163 w 21600"/>
                  <a:gd name="T17" fmla="*/ 3163 h 21600"/>
                  <a:gd name="T18" fmla="*/ 18437 w 21600"/>
                  <a:gd name="T19" fmla="*/ 18437 h 21600"/>
                </a:gdLst>
                <a:ahLst/>
                <a:cxnLst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16200" y="10800"/>
                    </a:moveTo>
                    <a:cubicBezTo>
                      <a:pt x="16200" y="7817"/>
                      <a:pt x="13782" y="5400"/>
                      <a:pt x="10800" y="5400"/>
                    </a:cubicBezTo>
                    <a:cubicBezTo>
                      <a:pt x="7817" y="5400"/>
                      <a:pt x="5400" y="7817"/>
                      <a:pt x="5400" y="10800"/>
                    </a:cubicBezTo>
                    <a:lnTo>
                      <a:pt x="0" y="10800"/>
                    </a:ln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4" y="0"/>
                      <a:pt x="21599" y="4835"/>
                      <a:pt x="21600" y="10799"/>
                    </a:cubicBezTo>
                    <a:lnTo>
                      <a:pt x="21600" y="10800"/>
                    </a:lnTo>
                    <a:lnTo>
                      <a:pt x="24300" y="10800"/>
                    </a:lnTo>
                    <a:lnTo>
                      <a:pt x="18900" y="16200"/>
                    </a:lnTo>
                    <a:lnTo>
                      <a:pt x="13500" y="10800"/>
                    </a:lnTo>
                    <a:lnTo>
                      <a:pt x="16200" y="10800"/>
                    </a:lnTo>
                    <a:close/>
                  </a:path>
                </a:pathLst>
              </a:custGeom>
              <a:solidFill>
                <a:srgbClr val="C0C0C0"/>
              </a:solidFill>
              <a:ln w="9525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89123" name="AutoShape 35"/>
              <p:cNvSpPr>
                <a:spLocks noChangeArrowheads="1"/>
              </p:cNvSpPr>
              <p:nvPr/>
            </p:nvSpPr>
            <p:spPr bwMode="auto">
              <a:xfrm>
                <a:off x="3122" y="1806"/>
                <a:ext cx="2252" cy="830"/>
              </a:xfrm>
              <a:prstGeom prst="roundRect">
                <a:avLst>
                  <a:gd name="adj" fmla="val 16667"/>
                </a:avLst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Ctr="1">
                <a:spAutoFit/>
              </a:bodyPr>
              <a:lstStyle/>
              <a:p>
                <a:pPr algn="ctr"/>
                <a:r>
                  <a:rPr lang="it-IT" sz="2400">
                    <a:solidFill>
                      <a:schemeClr val="bg2"/>
                    </a:solidFill>
                  </a:rPr>
                  <a:t>Rappresenta l’effettiva installazione degli archivi elettronici 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9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89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910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9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89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89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891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9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89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89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9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9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3" grpId="0" animBg="1"/>
      <p:bldP spid="89094" grpId="0" animBg="1" autoUpdateAnimBg="0"/>
      <p:bldP spid="89095" grpId="0" animBg="1"/>
      <p:bldP spid="89096" grpId="0" animBg="1" autoUpdateAnimBg="0"/>
      <p:bldP spid="89097" grpId="0" animBg="1"/>
      <p:bldP spid="89098" grpId="0" animBg="1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441325" y="1905000"/>
            <a:ext cx="8474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just"/>
            <a:endParaRPr lang="it-IT" sz="2400"/>
          </a:p>
        </p:txBody>
      </p:sp>
      <p:sp>
        <p:nvSpPr>
          <p:cNvPr id="52234" name="Rectangle 10"/>
          <p:cNvSpPr>
            <a:spLocks noChangeArrowheads="1"/>
          </p:cNvSpPr>
          <p:nvPr/>
        </p:nvSpPr>
        <p:spPr bwMode="auto">
          <a:xfrm>
            <a:off x="228600" y="4543425"/>
            <a:ext cx="8686800" cy="118745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it-IT" sz="2400" i="1">
                <a:solidFill>
                  <a:schemeClr val="accent2"/>
                </a:solidFill>
              </a:rPr>
              <a:t>In generale dall’associazione uno ad uno del modello concettuale viene derivato un unico archivio che contiene gli attributi della prima e della seconda entità.</a:t>
            </a:r>
          </a:p>
        </p:txBody>
      </p:sp>
      <p:graphicFrame>
        <p:nvGraphicFramePr>
          <p:cNvPr id="52296" name="Group 72"/>
          <p:cNvGraphicFramePr>
            <a:graphicFrameLocks noGrp="1"/>
          </p:cNvGraphicFramePr>
          <p:nvPr/>
        </p:nvGraphicFramePr>
        <p:xfrm>
          <a:off x="152400" y="1397000"/>
          <a:ext cx="8763000" cy="2231136"/>
        </p:xfrm>
        <a:graphic>
          <a:graphicData uri="http://schemas.openxmlformats.org/drawingml/2006/table">
            <a:tbl>
              <a:tblPr/>
              <a:tblGrid>
                <a:gridCol w="2514600"/>
                <a:gridCol w="1943100"/>
                <a:gridCol w="1230313"/>
                <a:gridCol w="1384300"/>
                <a:gridCol w="1690687"/>
              </a:tblGrid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Archivio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Campo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Chiave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Formato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Dimensione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FF"/>
                    </a:solidFill>
                  </a:tcPr>
                </a:tc>
              </a:tr>
              <a:tr h="1747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AnagrafiTributarie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CodiceFiscale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Cognome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Nome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DataNascita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primaria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carattere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carattere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carattere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data/ora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</a:tbl>
          </a:graphicData>
        </a:graphic>
      </p:graphicFrame>
      <p:sp>
        <p:nvSpPr>
          <p:cNvPr id="52293" name="Rectangle 69"/>
          <p:cNvSpPr>
            <a:spLocks noChangeArrowheads="1"/>
          </p:cNvSpPr>
          <p:nvPr/>
        </p:nvSpPr>
        <p:spPr bwMode="auto">
          <a:xfrm>
            <a:off x="0" y="76200"/>
            <a:ext cx="9144000" cy="701675"/>
          </a:xfrm>
          <a:prstGeom prst="rect">
            <a:avLst/>
          </a:prstGeom>
          <a:noFill/>
          <a:ln w="57150" cmpd="thickThin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/>
            <a:r>
              <a:rPr lang="en-US" sz="4000">
                <a:solidFill>
                  <a:srgbClr val="00FF00"/>
                </a:solidFill>
              </a:rPr>
              <a:t>Le regole di derivazione del modello logico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441325" y="1905000"/>
            <a:ext cx="8474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just"/>
            <a:endParaRPr lang="it-IT" sz="2400"/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228600" y="914400"/>
            <a:ext cx="8686800" cy="1917700"/>
          </a:xfrm>
          <a:prstGeom prst="rect">
            <a:avLst/>
          </a:prstGeom>
          <a:solidFill>
            <a:srgbClr val="003399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003399">
                <a:gamma/>
                <a:shade val="60000"/>
                <a:invGamma/>
              </a:srgbClr>
            </a:prstShdw>
          </a:effectLst>
        </p:spPr>
        <p:txBody>
          <a:bodyPr>
            <a:spAutoFit/>
          </a:bodyPr>
          <a:lstStyle/>
          <a:p>
            <a:pPr algn="just"/>
            <a:r>
              <a:rPr lang="it-IT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ESEMPIO associazione 1:N</a:t>
            </a:r>
            <a:endParaRPr lang="it-IT" sz="2400">
              <a:solidFill>
                <a:schemeClr val="bg1"/>
              </a:solidFill>
            </a:endParaRPr>
          </a:p>
          <a:p>
            <a:pPr algn="just"/>
            <a:r>
              <a:rPr lang="it-IT" sz="2400">
                <a:solidFill>
                  <a:schemeClr val="bg1"/>
                </a:solidFill>
              </a:rPr>
              <a:t>Associazione tra l’entità </a:t>
            </a:r>
            <a:r>
              <a:rPr lang="it-IT" sz="2400" i="1">
                <a:solidFill>
                  <a:srgbClr val="00FFFF"/>
                </a:solidFill>
              </a:rPr>
              <a:t>Contratto</a:t>
            </a:r>
            <a:r>
              <a:rPr lang="it-IT" sz="2400">
                <a:solidFill>
                  <a:schemeClr val="bg1"/>
                </a:solidFill>
              </a:rPr>
              <a:t> e l’entità </a:t>
            </a:r>
            <a:r>
              <a:rPr lang="it-IT" sz="2400" i="1">
                <a:solidFill>
                  <a:srgbClr val="00FFFF"/>
                </a:solidFill>
              </a:rPr>
              <a:t>Dipendente</a:t>
            </a:r>
            <a:r>
              <a:rPr lang="it-IT" sz="2400">
                <a:solidFill>
                  <a:schemeClr val="bg1"/>
                </a:solidFill>
              </a:rPr>
              <a:t> è una relazione uno a molti, in quanto ogni contratto può essere sottoscritto da uno o più dipendenti, e ogni dipendente è regolato da un solo contratto di lavoro.</a:t>
            </a:r>
          </a:p>
        </p:txBody>
      </p:sp>
      <p:sp>
        <p:nvSpPr>
          <p:cNvPr id="53258" name="Rectangle 10"/>
          <p:cNvSpPr>
            <a:spLocks noChangeArrowheads="1"/>
          </p:cNvSpPr>
          <p:nvPr/>
        </p:nvSpPr>
        <p:spPr bwMode="auto">
          <a:xfrm>
            <a:off x="152400" y="4419600"/>
            <a:ext cx="8763000" cy="1917700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003366">
                <a:gamma/>
                <a:shade val="60000"/>
                <a:invGamma/>
              </a:srgbClr>
            </a:prstShdw>
          </a:effectLst>
        </p:spPr>
        <p:txBody>
          <a:bodyPr>
            <a:spAutoFit/>
          </a:bodyPr>
          <a:lstStyle/>
          <a:p>
            <a:pPr algn="just"/>
            <a:r>
              <a:rPr lang="it-IT" sz="2400" u="sng">
                <a:solidFill>
                  <a:schemeClr val="bg1"/>
                </a:solidFill>
              </a:rPr>
              <a:t>la chiave primaria dell’archivio </a:t>
            </a:r>
            <a:r>
              <a:rPr lang="it-IT" sz="2400" i="1" u="sng">
                <a:solidFill>
                  <a:schemeClr val="bg1"/>
                </a:solidFill>
              </a:rPr>
              <a:t>Contratti </a:t>
            </a:r>
            <a:r>
              <a:rPr lang="it-IT" sz="2400" u="sng">
                <a:solidFill>
                  <a:schemeClr val="bg1"/>
                </a:solidFill>
              </a:rPr>
              <a:t>diventa chiave esterna nell’archivio </a:t>
            </a:r>
            <a:r>
              <a:rPr lang="it-IT" sz="2400" i="1" u="sng">
                <a:solidFill>
                  <a:schemeClr val="bg1"/>
                </a:solidFill>
              </a:rPr>
              <a:t>Dipendenti.</a:t>
            </a:r>
          </a:p>
          <a:p>
            <a:pPr algn="just"/>
            <a:r>
              <a:rPr lang="it-IT" sz="2400" i="1">
                <a:solidFill>
                  <a:srgbClr val="FFFF00"/>
                </a:solidFill>
              </a:rPr>
              <a:t>Contratti</a:t>
            </a:r>
            <a:r>
              <a:rPr lang="it-IT" sz="2400">
                <a:solidFill>
                  <a:srgbClr val="FFFF00"/>
                </a:solidFill>
              </a:rPr>
              <a:t> (</a:t>
            </a:r>
            <a:r>
              <a:rPr lang="it-IT" sz="2400" u="sng">
                <a:solidFill>
                  <a:srgbClr val="FFFF00"/>
                </a:solidFill>
              </a:rPr>
              <a:t>Codice</a:t>
            </a:r>
            <a:r>
              <a:rPr lang="it-IT" sz="2400">
                <a:solidFill>
                  <a:srgbClr val="FFFF00"/>
                </a:solidFill>
              </a:rPr>
              <a:t>, Descrizione, StipendioBase, DataScadenza)</a:t>
            </a:r>
          </a:p>
          <a:p>
            <a:pPr algn="just"/>
            <a:r>
              <a:rPr lang="it-IT" sz="2400" i="1">
                <a:solidFill>
                  <a:srgbClr val="FFFF00"/>
                </a:solidFill>
              </a:rPr>
              <a:t>Dipendenti</a:t>
            </a:r>
            <a:r>
              <a:rPr lang="it-IT" sz="2400">
                <a:solidFill>
                  <a:srgbClr val="FFFF00"/>
                </a:solidFill>
              </a:rPr>
              <a:t> (</a:t>
            </a:r>
            <a:r>
              <a:rPr lang="it-IT" sz="2400" u="sng">
                <a:solidFill>
                  <a:srgbClr val="FFFF00"/>
                </a:solidFill>
              </a:rPr>
              <a:t>Matricola</a:t>
            </a:r>
            <a:r>
              <a:rPr lang="it-IT" sz="2400">
                <a:solidFill>
                  <a:srgbClr val="FFFF00"/>
                </a:solidFill>
              </a:rPr>
              <a:t>, Cognome, Nome, Indirizzo, Qualifica, </a:t>
            </a:r>
          </a:p>
          <a:p>
            <a:pPr algn="just"/>
            <a:r>
              <a:rPr lang="it-IT" sz="2400">
                <a:solidFill>
                  <a:srgbClr val="FFFF00"/>
                </a:solidFill>
              </a:rPr>
              <a:t>	        CodiceContratto)</a:t>
            </a:r>
          </a:p>
        </p:txBody>
      </p:sp>
      <p:sp>
        <p:nvSpPr>
          <p:cNvPr id="53271" name="Rectangle 23"/>
          <p:cNvSpPr>
            <a:spLocks noChangeArrowheads="1"/>
          </p:cNvSpPr>
          <p:nvPr/>
        </p:nvSpPr>
        <p:spPr bwMode="auto">
          <a:xfrm>
            <a:off x="0" y="76200"/>
            <a:ext cx="9144000" cy="701675"/>
          </a:xfrm>
          <a:prstGeom prst="rect">
            <a:avLst/>
          </a:prstGeom>
          <a:noFill/>
          <a:ln w="57150" cmpd="thickThin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/>
            <a:r>
              <a:rPr lang="en-US" sz="4000">
                <a:solidFill>
                  <a:srgbClr val="00FF00"/>
                </a:solidFill>
              </a:rPr>
              <a:t>Le regole di derivazione del modello logico</a:t>
            </a:r>
          </a:p>
        </p:txBody>
      </p:sp>
      <p:grpSp>
        <p:nvGrpSpPr>
          <p:cNvPr id="53275" name="Group 27"/>
          <p:cNvGrpSpPr>
            <a:grpSpLocks/>
          </p:cNvGrpSpPr>
          <p:nvPr/>
        </p:nvGrpSpPr>
        <p:grpSpPr bwMode="auto">
          <a:xfrm>
            <a:off x="152400" y="2971800"/>
            <a:ext cx="8839200" cy="1143000"/>
            <a:chOff x="96" y="1872"/>
            <a:chExt cx="5568" cy="720"/>
          </a:xfrm>
        </p:grpSpPr>
        <p:sp>
          <p:nvSpPr>
            <p:cNvPr id="53259" name="AutoShape 11"/>
            <p:cNvSpPr>
              <a:spLocks noChangeArrowheads="1"/>
            </p:cNvSpPr>
            <p:nvPr/>
          </p:nvSpPr>
          <p:spPr bwMode="auto">
            <a:xfrm>
              <a:off x="3840" y="1872"/>
              <a:ext cx="1824" cy="720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it-IT" sz="2400" b="1"/>
            </a:p>
          </p:txBody>
        </p:sp>
        <p:sp>
          <p:nvSpPr>
            <p:cNvPr id="53260" name="Text Box 12"/>
            <p:cNvSpPr txBox="1">
              <a:spLocks noChangeArrowheads="1"/>
            </p:cNvSpPr>
            <p:nvPr/>
          </p:nvSpPr>
          <p:spPr bwMode="auto">
            <a:xfrm>
              <a:off x="1920" y="2016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 sz="2400">
                  <a:solidFill>
                    <a:srgbClr val="FFFF00"/>
                  </a:solidFill>
                </a:rPr>
                <a:t>1</a:t>
              </a:r>
            </a:p>
          </p:txBody>
        </p:sp>
        <p:sp>
          <p:nvSpPr>
            <p:cNvPr id="53261" name="Text Box 13"/>
            <p:cNvSpPr txBox="1">
              <a:spLocks noChangeArrowheads="1"/>
            </p:cNvSpPr>
            <p:nvPr/>
          </p:nvSpPr>
          <p:spPr bwMode="auto">
            <a:xfrm>
              <a:off x="3537" y="2304"/>
              <a:ext cx="25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 sz="2400">
                  <a:solidFill>
                    <a:srgbClr val="FFFF00"/>
                  </a:solidFill>
                </a:rPr>
                <a:t>N</a:t>
              </a:r>
            </a:p>
          </p:txBody>
        </p:sp>
        <p:sp>
          <p:nvSpPr>
            <p:cNvPr id="53262" name="Line 14"/>
            <p:cNvSpPr>
              <a:spLocks noChangeShapeType="1"/>
            </p:cNvSpPr>
            <p:nvPr/>
          </p:nvSpPr>
          <p:spPr bwMode="auto">
            <a:xfrm>
              <a:off x="2880" y="2256"/>
              <a:ext cx="960" cy="0"/>
            </a:xfrm>
            <a:prstGeom prst="line">
              <a:avLst/>
            </a:prstGeom>
            <a:noFill/>
            <a:ln w="9525">
              <a:solidFill>
                <a:srgbClr val="FF99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53263" name="AutoShape 15"/>
            <p:cNvSpPr>
              <a:spLocks noChangeArrowheads="1"/>
            </p:cNvSpPr>
            <p:nvPr/>
          </p:nvSpPr>
          <p:spPr bwMode="auto">
            <a:xfrm>
              <a:off x="96" y="1872"/>
              <a:ext cx="1824" cy="720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it-IT" sz="2400" b="1"/>
            </a:p>
          </p:txBody>
        </p:sp>
        <p:sp>
          <p:nvSpPr>
            <p:cNvPr id="53264" name="Text Box 16"/>
            <p:cNvSpPr txBox="1">
              <a:spLocks noChangeArrowheads="1"/>
            </p:cNvSpPr>
            <p:nvPr/>
          </p:nvSpPr>
          <p:spPr bwMode="auto">
            <a:xfrm>
              <a:off x="278" y="2090"/>
              <a:ext cx="135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 sz="2400" b="1"/>
                <a:t>CONTRATTO</a:t>
              </a:r>
            </a:p>
          </p:txBody>
        </p:sp>
        <p:sp>
          <p:nvSpPr>
            <p:cNvPr id="53265" name="Text Box 17"/>
            <p:cNvSpPr txBox="1">
              <a:spLocks noChangeArrowheads="1"/>
            </p:cNvSpPr>
            <p:nvPr/>
          </p:nvSpPr>
          <p:spPr bwMode="auto">
            <a:xfrm>
              <a:off x="4080" y="2112"/>
              <a:ext cx="13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 sz="2400" b="1"/>
                <a:t>DIPENDENTE</a:t>
              </a:r>
            </a:p>
          </p:txBody>
        </p:sp>
        <p:sp>
          <p:nvSpPr>
            <p:cNvPr id="53270" name="Line 22"/>
            <p:cNvSpPr>
              <a:spLocks noChangeShapeType="1"/>
            </p:cNvSpPr>
            <p:nvPr/>
          </p:nvSpPr>
          <p:spPr bwMode="auto">
            <a:xfrm>
              <a:off x="1920" y="2256"/>
              <a:ext cx="960" cy="0"/>
            </a:xfrm>
            <a:prstGeom prst="line">
              <a:avLst/>
            </a:prstGeom>
            <a:noFill/>
            <a:ln w="9525">
              <a:solidFill>
                <a:srgbClr val="FF9933"/>
              </a:solidFill>
              <a:prstDash val="dashDot"/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53273" name="Line 25"/>
            <p:cNvSpPr>
              <a:spLocks noChangeShapeType="1"/>
            </p:cNvSpPr>
            <p:nvPr/>
          </p:nvSpPr>
          <p:spPr bwMode="auto">
            <a:xfrm>
              <a:off x="3552" y="2256"/>
              <a:ext cx="288" cy="96"/>
            </a:xfrm>
            <a:prstGeom prst="line">
              <a:avLst/>
            </a:prstGeom>
            <a:noFill/>
            <a:ln w="9525">
              <a:solidFill>
                <a:srgbClr val="FF99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53274" name="Line 26"/>
            <p:cNvSpPr>
              <a:spLocks noChangeShapeType="1"/>
            </p:cNvSpPr>
            <p:nvPr/>
          </p:nvSpPr>
          <p:spPr bwMode="auto">
            <a:xfrm flipV="1">
              <a:off x="3552" y="2160"/>
              <a:ext cx="288" cy="96"/>
            </a:xfrm>
            <a:prstGeom prst="line">
              <a:avLst/>
            </a:prstGeom>
            <a:noFill/>
            <a:ln w="9525" cmpd="thickThin">
              <a:solidFill>
                <a:srgbClr val="FF9933"/>
              </a:solidFill>
              <a:round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8" grpId="0" animBg="1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441325" y="1905000"/>
            <a:ext cx="8474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just"/>
            <a:endParaRPr lang="it-IT" sz="2400"/>
          </a:p>
        </p:txBody>
      </p:sp>
      <p:graphicFrame>
        <p:nvGraphicFramePr>
          <p:cNvPr id="54334" name="Group 62"/>
          <p:cNvGraphicFramePr>
            <a:graphicFrameLocks noGrp="1"/>
          </p:cNvGraphicFramePr>
          <p:nvPr/>
        </p:nvGraphicFramePr>
        <p:xfrm>
          <a:off x="228600" y="1143000"/>
          <a:ext cx="8686800" cy="4876800"/>
        </p:xfrm>
        <a:graphic>
          <a:graphicData uri="http://schemas.openxmlformats.org/drawingml/2006/table">
            <a:tbl>
              <a:tblPr/>
              <a:tblGrid>
                <a:gridCol w="2362200"/>
                <a:gridCol w="2133600"/>
                <a:gridCol w="1219200"/>
                <a:gridCol w="1371600"/>
                <a:gridCol w="1600200"/>
              </a:tblGrid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Archivio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Campo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Chiave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Formato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Dimensione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FF"/>
                    </a:solidFill>
                  </a:tcPr>
                </a:tc>
              </a:tr>
              <a:tr h="1747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AnagrafiTributarie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Dipendenti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Codice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Descrizione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StipendioBase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DataScadenza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Matricola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Cognome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Nome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Indirizzo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Qualifica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CodiceContratto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primaria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primaria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esterna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numerico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carattere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numerico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data/ora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carattere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carattere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carattere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carattere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carattere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numerico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7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</a:tbl>
          </a:graphicData>
        </a:graphic>
      </p:graphicFrame>
      <p:sp>
        <p:nvSpPr>
          <p:cNvPr id="54335" name="Rectangle 63"/>
          <p:cNvSpPr>
            <a:spLocks noChangeArrowheads="1"/>
          </p:cNvSpPr>
          <p:nvPr/>
        </p:nvSpPr>
        <p:spPr bwMode="auto">
          <a:xfrm>
            <a:off x="0" y="76200"/>
            <a:ext cx="9144000" cy="701675"/>
          </a:xfrm>
          <a:prstGeom prst="rect">
            <a:avLst/>
          </a:prstGeom>
          <a:noFill/>
          <a:ln w="57150" cmpd="thickThin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/>
            <a:r>
              <a:rPr lang="en-US" sz="4000">
                <a:solidFill>
                  <a:srgbClr val="00FF00"/>
                </a:solidFill>
              </a:rPr>
              <a:t>Le regole di derivazione del modello logico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Text Box 3"/>
          <p:cNvSpPr txBox="1">
            <a:spLocks noChangeArrowheads="1"/>
          </p:cNvSpPr>
          <p:nvPr/>
        </p:nvSpPr>
        <p:spPr bwMode="auto">
          <a:xfrm>
            <a:off x="441325" y="1905000"/>
            <a:ext cx="8474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just"/>
            <a:endParaRPr lang="it-IT" sz="2400"/>
          </a:p>
        </p:txBody>
      </p:sp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228600" y="3124200"/>
            <a:ext cx="8686800" cy="1552575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it-IT" sz="2400" i="1">
                <a:solidFill>
                  <a:schemeClr val="accent2"/>
                </a:solidFill>
              </a:rPr>
              <a:t>In generale dal modello concettuale vengono derivate le tabelle che rappresentano le entità e l’associazione uno a molti viene tradotta aggiungendo agli attributi dell’entità “a molti” la chiave dell’entità “a uno”.</a:t>
            </a:r>
          </a:p>
        </p:txBody>
      </p:sp>
      <p:sp>
        <p:nvSpPr>
          <p:cNvPr id="55321" name="Rectangle 25"/>
          <p:cNvSpPr>
            <a:spLocks noChangeArrowheads="1"/>
          </p:cNvSpPr>
          <p:nvPr/>
        </p:nvSpPr>
        <p:spPr bwMode="auto">
          <a:xfrm>
            <a:off x="228600" y="1206500"/>
            <a:ext cx="86868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it-IT" sz="2400">
                <a:solidFill>
                  <a:schemeClr val="bg1"/>
                </a:solidFill>
              </a:rPr>
              <a:t>Agli attributi dell’entità </a:t>
            </a:r>
            <a:r>
              <a:rPr lang="it-IT" sz="2400" i="1">
                <a:solidFill>
                  <a:schemeClr val="bg1"/>
                </a:solidFill>
              </a:rPr>
              <a:t>Dipendente</a:t>
            </a:r>
            <a:r>
              <a:rPr lang="it-IT" sz="2400">
                <a:solidFill>
                  <a:schemeClr val="bg1"/>
                </a:solidFill>
              </a:rPr>
              <a:t> (a molti) è stata aggiunta come chiave esterna </a:t>
            </a:r>
            <a:r>
              <a:rPr lang="it-IT" sz="2400" i="1">
                <a:solidFill>
                  <a:schemeClr val="bg1"/>
                </a:solidFill>
              </a:rPr>
              <a:t>CodiceContratto</a:t>
            </a:r>
            <a:r>
              <a:rPr lang="it-IT" sz="2400">
                <a:solidFill>
                  <a:schemeClr val="bg1"/>
                </a:solidFill>
              </a:rPr>
              <a:t>, cioè la chiave primaria dell’entità Contratto (a uno).</a:t>
            </a:r>
            <a:endParaRPr lang="it-IT" sz="2400" i="1">
              <a:solidFill>
                <a:schemeClr val="bg1"/>
              </a:solidFill>
            </a:endParaRPr>
          </a:p>
        </p:txBody>
      </p:sp>
      <p:sp>
        <p:nvSpPr>
          <p:cNvPr id="55322" name="Rectangle 26"/>
          <p:cNvSpPr>
            <a:spLocks noChangeArrowheads="1"/>
          </p:cNvSpPr>
          <p:nvPr/>
        </p:nvSpPr>
        <p:spPr bwMode="auto">
          <a:xfrm>
            <a:off x="0" y="76200"/>
            <a:ext cx="9144000" cy="701675"/>
          </a:xfrm>
          <a:prstGeom prst="rect">
            <a:avLst/>
          </a:prstGeom>
          <a:noFill/>
          <a:ln w="57150" cmpd="thickThin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/>
            <a:r>
              <a:rPr lang="en-US" sz="4000">
                <a:solidFill>
                  <a:srgbClr val="00FF00"/>
                </a:solidFill>
              </a:rPr>
              <a:t>Le regole di derivazione del modello logico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Text Box 3"/>
          <p:cNvSpPr txBox="1">
            <a:spLocks noChangeArrowheads="1"/>
          </p:cNvSpPr>
          <p:nvPr/>
        </p:nvSpPr>
        <p:spPr bwMode="auto">
          <a:xfrm>
            <a:off x="441325" y="1905000"/>
            <a:ext cx="8474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just"/>
            <a:endParaRPr lang="it-IT" sz="2400"/>
          </a:p>
        </p:txBody>
      </p:sp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228600" y="1206500"/>
            <a:ext cx="86868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it-IT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ESEMPIO associazione N:M</a:t>
            </a:r>
            <a:endParaRPr lang="it-IT" sz="2400">
              <a:solidFill>
                <a:schemeClr val="bg1"/>
              </a:solidFill>
            </a:endParaRPr>
          </a:p>
          <a:p>
            <a:pPr algn="just"/>
            <a:r>
              <a:rPr lang="it-IT" sz="2400">
                <a:solidFill>
                  <a:schemeClr val="bg1"/>
                </a:solidFill>
              </a:rPr>
              <a:t>Si considerino l’entità </a:t>
            </a:r>
            <a:r>
              <a:rPr lang="it-IT" sz="2400" i="1">
                <a:solidFill>
                  <a:srgbClr val="00FFFF"/>
                </a:solidFill>
              </a:rPr>
              <a:t>Docente</a:t>
            </a:r>
            <a:r>
              <a:rPr lang="it-IT" sz="2400">
                <a:solidFill>
                  <a:schemeClr val="bg1"/>
                </a:solidFill>
              </a:rPr>
              <a:t> e l’entità </a:t>
            </a:r>
            <a:r>
              <a:rPr lang="it-IT" sz="2400" i="1">
                <a:solidFill>
                  <a:srgbClr val="00FFFF"/>
                </a:solidFill>
              </a:rPr>
              <a:t>Classe</a:t>
            </a:r>
            <a:r>
              <a:rPr lang="it-IT" sz="2400">
                <a:solidFill>
                  <a:schemeClr val="bg1"/>
                </a:solidFill>
              </a:rPr>
              <a:t> per una scuola: tra le due entità si può stabilire un’associazione molti a molti, in quanto ogni docente può insegnare in una o più classi, e ogni classe ha uno o più docenti.</a:t>
            </a:r>
          </a:p>
        </p:txBody>
      </p:sp>
      <p:sp>
        <p:nvSpPr>
          <p:cNvPr id="57349" name="Rectangle 5"/>
          <p:cNvSpPr>
            <a:spLocks noChangeArrowheads="1"/>
          </p:cNvSpPr>
          <p:nvPr/>
        </p:nvSpPr>
        <p:spPr bwMode="auto">
          <a:xfrm>
            <a:off x="228600" y="4908550"/>
            <a:ext cx="86868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it-IT" sz="2400">
                <a:solidFill>
                  <a:schemeClr val="bg1"/>
                </a:solidFill>
              </a:rPr>
              <a:t>Accanto agli archivi </a:t>
            </a:r>
            <a:r>
              <a:rPr lang="it-IT" sz="2400" i="1">
                <a:solidFill>
                  <a:schemeClr val="bg1"/>
                </a:solidFill>
              </a:rPr>
              <a:t>Docenti</a:t>
            </a:r>
            <a:r>
              <a:rPr lang="it-IT" sz="2400">
                <a:solidFill>
                  <a:schemeClr val="bg1"/>
                </a:solidFill>
              </a:rPr>
              <a:t> e </a:t>
            </a:r>
            <a:r>
              <a:rPr lang="it-IT" sz="2400" i="1">
                <a:solidFill>
                  <a:schemeClr val="bg1"/>
                </a:solidFill>
              </a:rPr>
              <a:t>Classi</a:t>
            </a:r>
            <a:r>
              <a:rPr lang="it-IT" sz="2400">
                <a:solidFill>
                  <a:schemeClr val="bg1"/>
                </a:solidFill>
              </a:rPr>
              <a:t>, </a:t>
            </a:r>
            <a:r>
              <a:rPr lang="it-IT" sz="2400" u="sng">
                <a:solidFill>
                  <a:schemeClr val="bg1"/>
                </a:solidFill>
              </a:rPr>
              <a:t>viene creato un nuovo archivio, chiamato </a:t>
            </a:r>
            <a:r>
              <a:rPr lang="it-IT" sz="2400" i="1" u="sng">
                <a:solidFill>
                  <a:schemeClr val="bg1"/>
                </a:solidFill>
              </a:rPr>
              <a:t>Insegna</a:t>
            </a:r>
            <a:r>
              <a:rPr lang="it-IT" sz="2400">
                <a:solidFill>
                  <a:schemeClr val="bg1"/>
                </a:solidFill>
              </a:rPr>
              <a:t>, il cui record </a:t>
            </a:r>
            <a:r>
              <a:rPr lang="it-IT" sz="2400" u="sng">
                <a:solidFill>
                  <a:schemeClr val="bg1"/>
                </a:solidFill>
              </a:rPr>
              <a:t>contiene gli attributi chiave dei due archivi considerati</a:t>
            </a:r>
            <a:r>
              <a:rPr lang="it-IT" sz="2400">
                <a:solidFill>
                  <a:schemeClr val="bg1"/>
                </a:solidFill>
              </a:rPr>
              <a:t>.</a:t>
            </a:r>
            <a:endParaRPr lang="it-IT" sz="2400" i="1">
              <a:solidFill>
                <a:schemeClr val="bg1"/>
              </a:solidFill>
            </a:endParaRPr>
          </a:p>
        </p:txBody>
      </p:sp>
      <p:sp>
        <p:nvSpPr>
          <p:cNvPr id="57374" name="Rectangle 30"/>
          <p:cNvSpPr>
            <a:spLocks noChangeArrowheads="1"/>
          </p:cNvSpPr>
          <p:nvPr/>
        </p:nvSpPr>
        <p:spPr bwMode="auto">
          <a:xfrm>
            <a:off x="0" y="76200"/>
            <a:ext cx="9144000" cy="701675"/>
          </a:xfrm>
          <a:prstGeom prst="rect">
            <a:avLst/>
          </a:prstGeom>
          <a:noFill/>
          <a:ln w="57150" cmpd="thickThin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/>
            <a:r>
              <a:rPr lang="en-US" sz="4000">
                <a:solidFill>
                  <a:srgbClr val="00FF00"/>
                </a:solidFill>
              </a:rPr>
              <a:t>Le regole di derivazione del modello logico</a:t>
            </a:r>
          </a:p>
        </p:txBody>
      </p:sp>
      <p:grpSp>
        <p:nvGrpSpPr>
          <p:cNvPr id="57379" name="Group 35"/>
          <p:cNvGrpSpPr>
            <a:grpSpLocks/>
          </p:cNvGrpSpPr>
          <p:nvPr/>
        </p:nvGrpSpPr>
        <p:grpSpPr bwMode="auto">
          <a:xfrm>
            <a:off x="533400" y="3429000"/>
            <a:ext cx="8077200" cy="1143000"/>
            <a:chOff x="336" y="1872"/>
            <a:chExt cx="5088" cy="720"/>
          </a:xfrm>
        </p:grpSpPr>
        <p:sp>
          <p:nvSpPr>
            <p:cNvPr id="57360" name="Text Box 16"/>
            <p:cNvSpPr txBox="1">
              <a:spLocks noChangeArrowheads="1"/>
            </p:cNvSpPr>
            <p:nvPr/>
          </p:nvSpPr>
          <p:spPr bwMode="auto">
            <a:xfrm>
              <a:off x="3969" y="2304"/>
              <a:ext cx="1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it-IT" sz="2400">
                <a:solidFill>
                  <a:srgbClr val="FFFF00"/>
                </a:solidFill>
              </a:endParaRPr>
            </a:p>
          </p:txBody>
        </p:sp>
        <p:sp>
          <p:nvSpPr>
            <p:cNvPr id="57361" name="Line 17"/>
            <p:cNvSpPr>
              <a:spLocks noChangeShapeType="1"/>
            </p:cNvSpPr>
            <p:nvPr/>
          </p:nvSpPr>
          <p:spPr bwMode="auto">
            <a:xfrm>
              <a:off x="2880" y="2256"/>
              <a:ext cx="1392" cy="0"/>
            </a:xfrm>
            <a:prstGeom prst="line">
              <a:avLst/>
            </a:prstGeom>
            <a:noFill/>
            <a:ln w="9525">
              <a:solidFill>
                <a:srgbClr val="FF99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57362" name="AutoShape 18"/>
            <p:cNvSpPr>
              <a:spLocks noChangeArrowheads="1"/>
            </p:cNvSpPr>
            <p:nvPr/>
          </p:nvSpPr>
          <p:spPr bwMode="auto">
            <a:xfrm>
              <a:off x="336" y="1872"/>
              <a:ext cx="1152" cy="720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it-IT" sz="2400" b="1"/>
            </a:p>
          </p:txBody>
        </p:sp>
        <p:sp>
          <p:nvSpPr>
            <p:cNvPr id="57363" name="Text Box 19"/>
            <p:cNvSpPr txBox="1">
              <a:spLocks noChangeArrowheads="1"/>
            </p:cNvSpPr>
            <p:nvPr/>
          </p:nvSpPr>
          <p:spPr bwMode="auto">
            <a:xfrm>
              <a:off x="336" y="2090"/>
              <a:ext cx="106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 sz="2400" b="1"/>
                <a:t>DOCENTE</a:t>
              </a:r>
            </a:p>
          </p:txBody>
        </p:sp>
        <p:sp>
          <p:nvSpPr>
            <p:cNvPr id="57364" name="Line 20"/>
            <p:cNvSpPr>
              <a:spLocks noChangeShapeType="1"/>
            </p:cNvSpPr>
            <p:nvPr/>
          </p:nvSpPr>
          <p:spPr bwMode="auto">
            <a:xfrm>
              <a:off x="3984" y="2256"/>
              <a:ext cx="288" cy="96"/>
            </a:xfrm>
            <a:prstGeom prst="line">
              <a:avLst/>
            </a:prstGeom>
            <a:noFill/>
            <a:ln w="9525">
              <a:solidFill>
                <a:srgbClr val="FF99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57368" name="Line 24"/>
            <p:cNvSpPr>
              <a:spLocks noChangeShapeType="1"/>
            </p:cNvSpPr>
            <p:nvPr/>
          </p:nvSpPr>
          <p:spPr bwMode="auto">
            <a:xfrm>
              <a:off x="1488" y="2256"/>
              <a:ext cx="1392" cy="0"/>
            </a:xfrm>
            <a:prstGeom prst="line">
              <a:avLst/>
            </a:prstGeom>
            <a:noFill/>
            <a:ln w="9525">
              <a:solidFill>
                <a:srgbClr val="FF9933"/>
              </a:solidFill>
              <a:prstDash val="dashDot"/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57369" name="AutoShape 25"/>
            <p:cNvSpPr>
              <a:spLocks noChangeArrowheads="1"/>
            </p:cNvSpPr>
            <p:nvPr/>
          </p:nvSpPr>
          <p:spPr bwMode="auto">
            <a:xfrm>
              <a:off x="4272" y="1872"/>
              <a:ext cx="1152" cy="720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it-IT" sz="2400" b="1"/>
            </a:p>
          </p:txBody>
        </p:sp>
        <p:sp>
          <p:nvSpPr>
            <p:cNvPr id="57370" name="Text Box 26"/>
            <p:cNvSpPr txBox="1">
              <a:spLocks noChangeArrowheads="1"/>
            </p:cNvSpPr>
            <p:nvPr/>
          </p:nvSpPr>
          <p:spPr bwMode="auto">
            <a:xfrm>
              <a:off x="4416" y="2064"/>
              <a:ext cx="86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 sz="2400" b="1"/>
                <a:t>CLASSE</a:t>
              </a:r>
            </a:p>
          </p:txBody>
        </p:sp>
        <p:sp>
          <p:nvSpPr>
            <p:cNvPr id="57373" name="Text Box 29"/>
            <p:cNvSpPr txBox="1">
              <a:spLocks noChangeArrowheads="1"/>
            </p:cNvSpPr>
            <p:nvPr/>
          </p:nvSpPr>
          <p:spPr bwMode="auto">
            <a:xfrm>
              <a:off x="1680" y="1968"/>
              <a:ext cx="1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it-IT" sz="2400">
                <a:solidFill>
                  <a:srgbClr val="FFFF00"/>
                </a:solidFill>
              </a:endParaRPr>
            </a:p>
          </p:txBody>
        </p:sp>
        <p:sp>
          <p:nvSpPr>
            <p:cNvPr id="57376" name="Line 32"/>
            <p:cNvSpPr>
              <a:spLocks noChangeShapeType="1"/>
            </p:cNvSpPr>
            <p:nvPr/>
          </p:nvSpPr>
          <p:spPr bwMode="auto">
            <a:xfrm flipV="1">
              <a:off x="3984" y="2160"/>
              <a:ext cx="288" cy="96"/>
            </a:xfrm>
            <a:prstGeom prst="line">
              <a:avLst/>
            </a:prstGeom>
            <a:noFill/>
            <a:ln w="9525" cmpd="thickThin">
              <a:solidFill>
                <a:srgbClr val="FF9933"/>
              </a:solidFill>
              <a:round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endParaRPr lang="it-IT"/>
            </a:p>
          </p:txBody>
        </p:sp>
        <p:sp>
          <p:nvSpPr>
            <p:cNvPr id="57377" name="Line 33"/>
            <p:cNvSpPr>
              <a:spLocks noChangeShapeType="1"/>
            </p:cNvSpPr>
            <p:nvPr/>
          </p:nvSpPr>
          <p:spPr bwMode="auto">
            <a:xfrm flipV="1">
              <a:off x="1488" y="2256"/>
              <a:ext cx="288" cy="96"/>
            </a:xfrm>
            <a:prstGeom prst="line">
              <a:avLst/>
            </a:prstGeom>
            <a:noFill/>
            <a:ln w="9525" cmpd="thickThin">
              <a:solidFill>
                <a:srgbClr val="FF9933"/>
              </a:solidFill>
              <a:round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endParaRPr lang="it-IT"/>
            </a:p>
          </p:txBody>
        </p:sp>
        <p:sp>
          <p:nvSpPr>
            <p:cNvPr id="57378" name="Line 34"/>
            <p:cNvSpPr>
              <a:spLocks noChangeShapeType="1"/>
            </p:cNvSpPr>
            <p:nvPr/>
          </p:nvSpPr>
          <p:spPr bwMode="auto">
            <a:xfrm>
              <a:off x="1488" y="2160"/>
              <a:ext cx="288" cy="96"/>
            </a:xfrm>
            <a:prstGeom prst="line">
              <a:avLst/>
            </a:prstGeom>
            <a:noFill/>
            <a:ln w="9525">
              <a:solidFill>
                <a:srgbClr val="FF99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</p:grp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441325" y="1905000"/>
            <a:ext cx="8474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just"/>
            <a:endParaRPr lang="it-IT" sz="2400"/>
          </a:p>
        </p:txBody>
      </p:sp>
      <p:sp>
        <p:nvSpPr>
          <p:cNvPr id="58372" name="Rectangle 4"/>
          <p:cNvSpPr>
            <a:spLocks noChangeArrowheads="1"/>
          </p:cNvSpPr>
          <p:nvPr/>
        </p:nvSpPr>
        <p:spPr bwMode="auto">
          <a:xfrm>
            <a:off x="228600" y="1219200"/>
            <a:ext cx="86868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it-IT" sz="2400">
                <a:solidFill>
                  <a:schemeClr val="bg1"/>
                </a:solidFill>
              </a:rPr>
              <a:t>Se vengono considerati anche gli attributi dell’associazione, questo nuovo archivio di legame contiene, oltre alle chiavi delle due entità anche gli attributi assegnati all’associazione: il numero delle ore di insegnamento del docente in una classe non è attributo né di </a:t>
            </a:r>
            <a:r>
              <a:rPr lang="it-IT" sz="2400" i="1">
                <a:solidFill>
                  <a:schemeClr val="bg1"/>
                </a:solidFill>
              </a:rPr>
              <a:t>Docente</a:t>
            </a:r>
            <a:r>
              <a:rPr lang="it-IT" sz="2400">
                <a:solidFill>
                  <a:schemeClr val="bg1"/>
                </a:solidFill>
              </a:rPr>
              <a:t>, né di </a:t>
            </a:r>
            <a:r>
              <a:rPr lang="it-IT" sz="2400" i="1">
                <a:solidFill>
                  <a:schemeClr val="bg1"/>
                </a:solidFill>
              </a:rPr>
              <a:t>Classe</a:t>
            </a:r>
            <a:r>
              <a:rPr lang="it-IT" sz="2400">
                <a:solidFill>
                  <a:schemeClr val="bg1"/>
                </a:solidFill>
              </a:rPr>
              <a:t>, ma dell’associazione; esso diventa un campo nel nuovo archivio </a:t>
            </a:r>
            <a:r>
              <a:rPr lang="it-IT" sz="2400" i="1">
                <a:solidFill>
                  <a:schemeClr val="bg1"/>
                </a:solidFill>
              </a:rPr>
              <a:t>Insegna</a:t>
            </a:r>
            <a:r>
              <a:rPr lang="it-IT" sz="2400">
                <a:solidFill>
                  <a:schemeClr val="bg1"/>
                </a:solidFill>
              </a:rPr>
              <a:t>.</a:t>
            </a:r>
          </a:p>
          <a:p>
            <a:pPr algn="just"/>
            <a:endParaRPr lang="it-IT" sz="2400">
              <a:solidFill>
                <a:schemeClr val="bg1"/>
              </a:solidFill>
            </a:endParaRPr>
          </a:p>
        </p:txBody>
      </p:sp>
      <p:sp>
        <p:nvSpPr>
          <p:cNvPr id="58386" name="Rectangle 18"/>
          <p:cNvSpPr>
            <a:spLocks noChangeArrowheads="1"/>
          </p:cNvSpPr>
          <p:nvPr/>
        </p:nvSpPr>
        <p:spPr bwMode="auto">
          <a:xfrm>
            <a:off x="0" y="76200"/>
            <a:ext cx="9144000" cy="701675"/>
          </a:xfrm>
          <a:prstGeom prst="rect">
            <a:avLst/>
          </a:prstGeom>
          <a:noFill/>
          <a:ln w="57150" cmpd="thickThin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/>
            <a:r>
              <a:rPr lang="en-US" sz="4000">
                <a:solidFill>
                  <a:srgbClr val="00FF00"/>
                </a:solidFill>
              </a:rPr>
              <a:t>Le regole di derivazione del modello logico</a:t>
            </a:r>
          </a:p>
        </p:txBody>
      </p:sp>
      <p:sp>
        <p:nvSpPr>
          <p:cNvPr id="58388" name="Rectangle 20"/>
          <p:cNvSpPr>
            <a:spLocks noChangeArrowheads="1"/>
          </p:cNvSpPr>
          <p:nvPr/>
        </p:nvSpPr>
        <p:spPr bwMode="auto">
          <a:xfrm>
            <a:off x="304800" y="4162425"/>
            <a:ext cx="8534400" cy="1552575"/>
          </a:xfrm>
          <a:prstGeom prst="rect">
            <a:avLst/>
          </a:prstGeom>
          <a:solidFill>
            <a:srgbClr val="003366"/>
          </a:solidFill>
          <a:ln w="57150" cmpd="thickThin">
            <a:noFill/>
            <a:miter lim="800000"/>
            <a:headEnd/>
            <a:tailEnd/>
          </a:ln>
          <a:effectLst>
            <a:prstShdw prst="shdw17" dist="17961" dir="2700000">
              <a:srgbClr val="003366">
                <a:gamma/>
                <a:shade val="60000"/>
                <a:invGamma/>
              </a:srgbClr>
            </a:prstShdw>
          </a:effectLst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400" b="1" i="1">
                <a:solidFill>
                  <a:srgbClr val="FFFF00"/>
                </a:solidFill>
              </a:rPr>
              <a:t>Docenti</a:t>
            </a:r>
            <a:r>
              <a:rPr lang="it-IT" sz="2400" b="1">
                <a:solidFill>
                  <a:srgbClr val="FFFF00"/>
                </a:solidFill>
              </a:rPr>
              <a:t> (</a:t>
            </a:r>
            <a:r>
              <a:rPr lang="it-IT" sz="2400" b="1" u="sng">
                <a:solidFill>
                  <a:srgbClr val="FFFF00"/>
                </a:solidFill>
              </a:rPr>
              <a:t>Codice</a:t>
            </a:r>
            <a:r>
              <a:rPr lang="it-IT" sz="2400" b="1">
                <a:solidFill>
                  <a:srgbClr val="FFFF00"/>
                </a:solidFill>
              </a:rPr>
              <a:t>, Nome , Qualifica, Materia)</a:t>
            </a:r>
          </a:p>
          <a:p>
            <a:pPr>
              <a:spcBef>
                <a:spcPct val="50000"/>
              </a:spcBef>
            </a:pPr>
            <a:r>
              <a:rPr lang="it-IT" sz="2400" b="1" i="1">
                <a:solidFill>
                  <a:srgbClr val="FFFF00"/>
                </a:solidFill>
              </a:rPr>
              <a:t>Classi</a:t>
            </a:r>
            <a:r>
              <a:rPr lang="it-IT" sz="2400" b="1">
                <a:solidFill>
                  <a:srgbClr val="FFFF00"/>
                </a:solidFill>
              </a:rPr>
              <a:t> (</a:t>
            </a:r>
            <a:r>
              <a:rPr lang="it-IT" sz="2400" b="1" u="sng">
                <a:solidFill>
                  <a:srgbClr val="FFFF00"/>
                </a:solidFill>
              </a:rPr>
              <a:t>Sigla</a:t>
            </a:r>
            <a:r>
              <a:rPr lang="it-IT" sz="2400" b="1">
                <a:solidFill>
                  <a:srgbClr val="FFFF00"/>
                </a:solidFill>
              </a:rPr>
              <a:t>, NumeroAlunni, Aula)</a:t>
            </a:r>
          </a:p>
          <a:p>
            <a:pPr>
              <a:spcBef>
                <a:spcPct val="50000"/>
              </a:spcBef>
            </a:pPr>
            <a:r>
              <a:rPr lang="it-IT" sz="2400" b="1" i="1">
                <a:solidFill>
                  <a:srgbClr val="FFFF00"/>
                </a:solidFill>
              </a:rPr>
              <a:t>Insegna</a:t>
            </a:r>
            <a:r>
              <a:rPr lang="it-IT" sz="2400" b="1">
                <a:solidFill>
                  <a:srgbClr val="FFFF00"/>
                </a:solidFill>
              </a:rPr>
              <a:t> (</a:t>
            </a:r>
            <a:r>
              <a:rPr lang="it-IT" sz="2400" b="1" u="sng">
                <a:solidFill>
                  <a:srgbClr val="FFFF00"/>
                </a:solidFill>
              </a:rPr>
              <a:t>CodiceDocente, SiglaClasse</a:t>
            </a:r>
            <a:r>
              <a:rPr lang="it-IT" sz="2400" b="1">
                <a:solidFill>
                  <a:srgbClr val="FFFF00"/>
                </a:solidFill>
              </a:rPr>
              <a:t>, NumeroOre)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Text Box 3"/>
          <p:cNvSpPr txBox="1">
            <a:spLocks noChangeArrowheads="1"/>
          </p:cNvSpPr>
          <p:nvPr/>
        </p:nvSpPr>
        <p:spPr bwMode="auto">
          <a:xfrm>
            <a:off x="441325" y="1905000"/>
            <a:ext cx="8474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just"/>
            <a:endParaRPr lang="it-IT" sz="2400"/>
          </a:p>
        </p:txBody>
      </p:sp>
      <p:graphicFrame>
        <p:nvGraphicFramePr>
          <p:cNvPr id="59419" name="Group 27"/>
          <p:cNvGraphicFramePr>
            <a:graphicFrameLocks noGrp="1"/>
          </p:cNvGraphicFramePr>
          <p:nvPr/>
        </p:nvGraphicFramePr>
        <p:xfrm>
          <a:off x="228600" y="1143000"/>
          <a:ext cx="8686800" cy="4846320"/>
        </p:xfrm>
        <a:graphic>
          <a:graphicData uri="http://schemas.openxmlformats.org/drawingml/2006/table">
            <a:tbl>
              <a:tblPr/>
              <a:tblGrid>
                <a:gridCol w="2362200"/>
                <a:gridCol w="2133600"/>
                <a:gridCol w="1219200"/>
                <a:gridCol w="1371600"/>
                <a:gridCol w="1600200"/>
              </a:tblGrid>
              <a:tr h="400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Archivio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Campo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Chiave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Formato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</a:rPr>
                        <a:t>Dimensione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FF"/>
                    </a:solidFill>
                  </a:tcPr>
                </a:tc>
              </a:tr>
              <a:tr h="4171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Docenti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Classi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Insegna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Codice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Nome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Qualifica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Materia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Sigla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NumeroAlunni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Aula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CodiceDocente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SiglaClasse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NumeroOre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primaria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primaria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primaria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primaria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carattere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carattere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carattere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carattere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carattere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numerico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numerico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carattere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carattere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numerico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40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7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</a:tbl>
          </a:graphicData>
        </a:graphic>
      </p:graphicFrame>
      <p:sp>
        <p:nvSpPr>
          <p:cNvPr id="59416" name="Rectangle 24"/>
          <p:cNvSpPr>
            <a:spLocks noChangeArrowheads="1"/>
          </p:cNvSpPr>
          <p:nvPr/>
        </p:nvSpPr>
        <p:spPr bwMode="auto">
          <a:xfrm>
            <a:off x="0" y="76200"/>
            <a:ext cx="9144000" cy="701675"/>
          </a:xfrm>
          <a:prstGeom prst="rect">
            <a:avLst/>
          </a:prstGeom>
          <a:noFill/>
          <a:ln w="57150" cmpd="thickThin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/>
            <a:r>
              <a:rPr lang="en-US" sz="4000">
                <a:solidFill>
                  <a:srgbClr val="00FF00"/>
                </a:solidFill>
              </a:rPr>
              <a:t>Le regole di derivazione del modello logico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Text Box 3"/>
          <p:cNvSpPr txBox="1">
            <a:spLocks noChangeArrowheads="1"/>
          </p:cNvSpPr>
          <p:nvPr/>
        </p:nvSpPr>
        <p:spPr bwMode="auto">
          <a:xfrm>
            <a:off x="441325" y="1905000"/>
            <a:ext cx="8474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just"/>
            <a:endParaRPr lang="it-IT" sz="2400"/>
          </a:p>
        </p:txBody>
      </p:sp>
      <p:sp>
        <p:nvSpPr>
          <p:cNvPr id="60420" name="Rectangle 4"/>
          <p:cNvSpPr>
            <a:spLocks noChangeArrowheads="1"/>
          </p:cNvSpPr>
          <p:nvPr/>
        </p:nvSpPr>
        <p:spPr bwMode="auto">
          <a:xfrm>
            <a:off x="228600" y="2486025"/>
            <a:ext cx="8686800" cy="1552575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it-IT" sz="2400" i="1">
                <a:solidFill>
                  <a:schemeClr val="accent2"/>
                </a:solidFill>
              </a:rPr>
              <a:t>In generale quindi vengono derivati gli archivi corrispondenti alle entità e l’associazione molti a molti viene tradotta con un terzo archivio contenente le chiavi delle due entità e gli eventuali attributi dell’associazione.</a:t>
            </a:r>
          </a:p>
        </p:txBody>
      </p:sp>
      <p:sp>
        <p:nvSpPr>
          <p:cNvPr id="60422" name="Rectangle 6"/>
          <p:cNvSpPr>
            <a:spLocks noChangeArrowheads="1"/>
          </p:cNvSpPr>
          <p:nvPr/>
        </p:nvSpPr>
        <p:spPr bwMode="auto">
          <a:xfrm>
            <a:off x="0" y="76200"/>
            <a:ext cx="9144000" cy="701675"/>
          </a:xfrm>
          <a:prstGeom prst="rect">
            <a:avLst/>
          </a:prstGeom>
          <a:noFill/>
          <a:ln w="57150" cmpd="thickThin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/>
            <a:r>
              <a:rPr lang="en-US" sz="4000">
                <a:solidFill>
                  <a:srgbClr val="00FF00"/>
                </a:solidFill>
              </a:rPr>
              <a:t>Le regole di derivazione del modello logico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ChangeArrowheads="1"/>
          </p:cNvSpPr>
          <p:nvPr/>
        </p:nvSpPr>
        <p:spPr bwMode="auto">
          <a:xfrm>
            <a:off x="533400" y="76200"/>
            <a:ext cx="8077200" cy="762000"/>
          </a:xfrm>
          <a:prstGeom prst="rect">
            <a:avLst/>
          </a:prstGeom>
          <a:noFill/>
          <a:ln w="57150" cmpd="thickThin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/>
            <a:r>
              <a:rPr lang="en-US">
                <a:solidFill>
                  <a:srgbClr val="00FF00"/>
                </a:solidFill>
              </a:rPr>
              <a:t>Modellazione dei dati</a:t>
            </a:r>
          </a:p>
        </p:txBody>
      </p:sp>
      <p:sp>
        <p:nvSpPr>
          <p:cNvPr id="99364" name="Text Box 36"/>
          <p:cNvSpPr txBox="1">
            <a:spLocks noChangeArrowheads="1"/>
          </p:cNvSpPr>
          <p:nvPr/>
        </p:nvSpPr>
        <p:spPr bwMode="auto">
          <a:xfrm>
            <a:off x="533400" y="1143000"/>
            <a:ext cx="8305800" cy="2870200"/>
          </a:xfrm>
          <a:prstGeom prst="rect">
            <a:avLst/>
          </a:prstGeom>
          <a:solidFill>
            <a:srgbClr val="003399"/>
          </a:solidFill>
          <a:ln w="57150" cmpd="thickThin">
            <a:noFill/>
            <a:miter lim="800000"/>
            <a:headEnd/>
            <a:tailEnd/>
          </a:ln>
          <a:effectLst>
            <a:prstShdw prst="shdw17" dist="17961" dir="2700000">
              <a:srgbClr val="003399">
                <a:gamma/>
                <a:shade val="60000"/>
                <a:invGamma/>
              </a:srgbClr>
            </a:prstShdw>
          </a:effectLst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800">
                <a:solidFill>
                  <a:schemeClr val="bg1"/>
                </a:solidFill>
              </a:rPr>
              <a:t>Il </a:t>
            </a:r>
            <a:r>
              <a:rPr lang="it-IT" sz="2800" b="1">
                <a:solidFill>
                  <a:srgbClr val="FF9900"/>
                </a:solidFill>
              </a:rPr>
              <a:t>modello concettuale</a:t>
            </a:r>
            <a:r>
              <a:rPr lang="it-IT" sz="2800">
                <a:solidFill>
                  <a:schemeClr val="bg1"/>
                </a:solidFill>
              </a:rPr>
              <a:t> si definisce tramite lo SCHEMA dei dati, cioè una rappresentazione INDIPENDENTE da: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it-IT" sz="2800">
                <a:solidFill>
                  <a:schemeClr val="bg1"/>
                </a:solidFill>
              </a:rPr>
              <a:t> dai valori assegnati ai dati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it-IT" sz="2800">
                <a:solidFill>
                  <a:schemeClr val="bg1"/>
                </a:solidFill>
              </a:rPr>
              <a:t> dalle applicazioni che useranno i dati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it-IT" sz="2800">
                <a:solidFill>
                  <a:schemeClr val="bg1"/>
                </a:solidFill>
              </a:rPr>
              <a:t> dalle viste parziali dei dati da parte degli utenti</a:t>
            </a:r>
          </a:p>
        </p:txBody>
      </p:sp>
      <p:sp>
        <p:nvSpPr>
          <p:cNvPr id="99365" name="Text Box 37"/>
          <p:cNvSpPr txBox="1">
            <a:spLocks noChangeArrowheads="1"/>
          </p:cNvSpPr>
          <p:nvPr/>
        </p:nvSpPr>
        <p:spPr bwMode="auto">
          <a:xfrm>
            <a:off x="533400" y="4216400"/>
            <a:ext cx="8305800" cy="519113"/>
          </a:xfrm>
          <a:prstGeom prst="rect">
            <a:avLst/>
          </a:prstGeom>
          <a:solidFill>
            <a:srgbClr val="003399"/>
          </a:solidFill>
          <a:ln w="57150" cmpd="thickThin">
            <a:noFill/>
            <a:miter lim="800000"/>
            <a:headEnd/>
            <a:tailEnd/>
          </a:ln>
          <a:effectLst>
            <a:prstShdw prst="shdw17" dist="17961" dir="2700000">
              <a:srgbClr val="003399">
                <a:gamma/>
                <a:shade val="60000"/>
                <a:invGamma/>
              </a:srgbClr>
            </a:prstShdw>
          </a:effectLst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endParaRPr lang="it-IT" sz="28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9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9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65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441325" y="1905000"/>
            <a:ext cx="8474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just"/>
            <a:endParaRPr lang="it-IT" sz="2400"/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533400" y="838200"/>
            <a:ext cx="8229600" cy="1373188"/>
          </a:xfrm>
          <a:prstGeom prst="rect">
            <a:avLst/>
          </a:prstGeom>
          <a:solidFill>
            <a:srgbClr val="000099"/>
          </a:solidFill>
          <a:ln w="3175">
            <a:noFill/>
            <a:miter lim="800000"/>
            <a:headEnd/>
            <a:tailEnd/>
          </a:ln>
          <a:effectLst>
            <a:prstShdw prst="shdw17" dist="17961" dir="2700000">
              <a:srgbClr val="000099">
                <a:gamma/>
                <a:shade val="60000"/>
                <a:invGamma/>
              </a:srgbClr>
            </a:prstShdw>
          </a:effectLst>
        </p:spPr>
        <p:txBody>
          <a:bodyPr>
            <a:spAutoFit/>
          </a:bodyPr>
          <a:lstStyle/>
          <a:p>
            <a:pPr algn="just"/>
            <a:r>
              <a:rPr lang="it-IT" sz="2800">
                <a:solidFill>
                  <a:schemeClr val="bg1"/>
                </a:solidFill>
              </a:rPr>
              <a:t>Il modello </a:t>
            </a:r>
            <a:r>
              <a:rPr lang="it-IT" sz="2800" b="1">
                <a:solidFill>
                  <a:srgbClr val="FDF10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entità/associazioni</a:t>
            </a:r>
            <a:r>
              <a:rPr lang="it-IT" sz="2800">
                <a:solidFill>
                  <a:schemeClr val="bg1"/>
                </a:solidFill>
              </a:rPr>
              <a:t> (</a:t>
            </a:r>
            <a:r>
              <a:rPr lang="it-IT" sz="2800" b="1">
                <a:solidFill>
                  <a:srgbClr val="FDF10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Entity/Relationship</a:t>
            </a:r>
            <a:r>
              <a:rPr lang="it-IT" sz="2800">
                <a:solidFill>
                  <a:schemeClr val="bg1"/>
                </a:solidFill>
              </a:rPr>
              <a:t>)   strumento utilizzato per costruire un modello concettuale dei dati indipendente dalle applicazioni. </a:t>
            </a: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533400" y="76200"/>
            <a:ext cx="8077200" cy="762000"/>
          </a:xfrm>
          <a:prstGeom prst="rect">
            <a:avLst/>
          </a:prstGeom>
          <a:noFill/>
          <a:ln w="57150" cmpd="thickThin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/>
            <a:r>
              <a:rPr lang="en-US">
                <a:solidFill>
                  <a:srgbClr val="00FF00"/>
                </a:solidFill>
              </a:rPr>
              <a:t>Il modello E/R</a:t>
            </a:r>
          </a:p>
        </p:txBody>
      </p:sp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533400" y="2466975"/>
            <a:ext cx="8153400" cy="1800225"/>
          </a:xfrm>
          <a:prstGeom prst="rect">
            <a:avLst/>
          </a:prstGeom>
          <a:solidFill>
            <a:srgbClr val="000099"/>
          </a:solidFill>
          <a:ln w="3175">
            <a:noFill/>
            <a:miter lim="800000"/>
            <a:headEnd/>
            <a:tailEnd/>
          </a:ln>
          <a:effectLst>
            <a:prstShdw prst="shdw17" dist="17961" dir="2700000">
              <a:srgbClr val="000099">
                <a:gamma/>
                <a:shade val="60000"/>
                <a:invGamma/>
              </a:srgbClr>
            </a:prstShdw>
          </a:effectLst>
        </p:spPr>
        <p:txBody>
          <a:bodyPr>
            <a:spAutoFit/>
          </a:bodyPr>
          <a:lstStyle/>
          <a:p>
            <a:r>
              <a:rPr lang="it-IT" sz="2800">
                <a:solidFill>
                  <a:schemeClr val="bg1"/>
                </a:solidFill>
              </a:rPr>
              <a:t>=&gt; risultato:  lo </a:t>
            </a:r>
            <a:r>
              <a:rPr lang="it-IT" sz="2800" b="1">
                <a:solidFill>
                  <a:srgbClr val="FDF10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schema E/R</a:t>
            </a:r>
            <a:r>
              <a:rPr lang="it-IT" sz="2800">
                <a:solidFill>
                  <a:schemeClr val="bg1"/>
                </a:solidFill>
              </a:rPr>
              <a:t> </a:t>
            </a:r>
            <a:br>
              <a:rPr lang="it-IT" sz="2800">
                <a:solidFill>
                  <a:schemeClr val="bg1"/>
                </a:solidFill>
              </a:rPr>
            </a:br>
            <a:r>
              <a:rPr lang="it-IT" sz="2800">
                <a:solidFill>
                  <a:schemeClr val="bg1"/>
                </a:solidFill>
              </a:rPr>
              <a:t> rappresentazione grafica che permette di individuare gli elementi del modello concettuale e le associazioni tra esse.</a:t>
            </a: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558800" y="4524375"/>
            <a:ext cx="8128000" cy="1800225"/>
          </a:xfrm>
          <a:prstGeom prst="rect">
            <a:avLst/>
          </a:prstGeom>
          <a:solidFill>
            <a:srgbClr val="000099"/>
          </a:solidFill>
          <a:ln w="3175">
            <a:noFill/>
            <a:miter lim="800000"/>
            <a:headEnd/>
            <a:tailEnd/>
          </a:ln>
          <a:effectLst>
            <a:prstShdw prst="shdw17" dist="17961" dir="2700000">
              <a:srgbClr val="000099">
                <a:gamma/>
                <a:shade val="60000"/>
                <a:invGamma/>
              </a:srgbClr>
            </a:prstShdw>
          </a:effectLst>
        </p:spPr>
        <p:txBody>
          <a:bodyPr>
            <a:spAutoFit/>
          </a:bodyPr>
          <a:lstStyle/>
          <a:p>
            <a:pPr algn="just"/>
            <a:r>
              <a:rPr lang="it-IT" sz="2800">
                <a:solidFill>
                  <a:schemeClr val="bg1"/>
                </a:solidFill>
              </a:rPr>
              <a:t>Gli elementi di un modello entità/associazioni sono:</a:t>
            </a:r>
          </a:p>
          <a:p>
            <a:pPr algn="just">
              <a:buFontTx/>
              <a:buChar char="•"/>
            </a:pPr>
            <a:r>
              <a:rPr lang="it-IT" sz="2800" b="1">
                <a:solidFill>
                  <a:srgbClr val="FDF10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entità</a:t>
            </a:r>
          </a:p>
          <a:p>
            <a:pPr algn="just">
              <a:buFontTx/>
              <a:buChar char="•"/>
            </a:pPr>
            <a:r>
              <a:rPr lang="it-IT" sz="2800" b="1">
                <a:solidFill>
                  <a:srgbClr val="FDF10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associazioni,</a:t>
            </a:r>
          </a:p>
          <a:p>
            <a:pPr algn="just">
              <a:buFontTx/>
              <a:buChar char="•"/>
            </a:pPr>
            <a:r>
              <a:rPr lang="it-IT" sz="2800" b="1">
                <a:solidFill>
                  <a:srgbClr val="FDF10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attributi</a:t>
            </a:r>
            <a:r>
              <a:rPr lang="it-IT" sz="2800">
                <a:solidFill>
                  <a:schemeClr val="bg1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441325" y="1905000"/>
            <a:ext cx="8474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just"/>
            <a:endParaRPr lang="it-IT" sz="2400"/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212725" y="1257300"/>
            <a:ext cx="8778875" cy="1373188"/>
          </a:xfrm>
          <a:prstGeom prst="rect">
            <a:avLst/>
          </a:prstGeom>
          <a:solidFill>
            <a:srgbClr val="000099"/>
          </a:solidFill>
          <a:ln w="3175">
            <a:noFill/>
            <a:miter lim="800000"/>
            <a:headEnd/>
            <a:tailEnd/>
          </a:ln>
          <a:effectLst>
            <a:prstShdw prst="shdw17" dist="17961" dir="2700000">
              <a:srgbClr val="000099">
                <a:gamma/>
                <a:shade val="60000"/>
                <a:invGamma/>
              </a:srgbClr>
            </a:prstShdw>
          </a:effectLst>
        </p:spPr>
        <p:txBody>
          <a:bodyPr>
            <a:spAutoFit/>
          </a:bodyPr>
          <a:lstStyle/>
          <a:p>
            <a:pPr algn="just"/>
            <a:r>
              <a:rPr lang="it-IT" sz="2800">
                <a:solidFill>
                  <a:schemeClr val="bg1"/>
                </a:solidFill>
              </a:rPr>
              <a:t>L’</a:t>
            </a:r>
            <a:r>
              <a:rPr lang="it-IT" sz="2800" b="1" i="1">
                <a:solidFill>
                  <a:srgbClr val="FDF109"/>
                </a:solidFill>
              </a:rPr>
              <a:t>entità</a:t>
            </a:r>
            <a:r>
              <a:rPr lang="it-IT" sz="2800">
                <a:solidFill>
                  <a:schemeClr val="bg1"/>
                </a:solidFill>
              </a:rPr>
              <a:t> è un oggetto (concreto o astratto) che ha un significato anche quando viene considerato in modo isolato ed è di interesse per la realtà che si vuole modellare.</a:t>
            </a:r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533400" y="76200"/>
            <a:ext cx="8077200" cy="762000"/>
          </a:xfrm>
          <a:prstGeom prst="rect">
            <a:avLst/>
          </a:prstGeom>
          <a:noFill/>
          <a:ln w="57150" cmpd="thickThin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/>
            <a:r>
              <a:rPr lang="en-US">
                <a:solidFill>
                  <a:srgbClr val="00FF00"/>
                </a:solidFill>
              </a:rPr>
              <a:t>L’entità</a:t>
            </a:r>
          </a:p>
        </p:txBody>
      </p:sp>
      <p:sp>
        <p:nvSpPr>
          <p:cNvPr id="32775" name="Rectangle 7"/>
          <p:cNvSpPr>
            <a:spLocks noChangeArrowheads="1"/>
          </p:cNvSpPr>
          <p:nvPr/>
        </p:nvSpPr>
        <p:spPr bwMode="auto">
          <a:xfrm>
            <a:off x="228600" y="3087688"/>
            <a:ext cx="8763000" cy="3084512"/>
          </a:xfrm>
          <a:prstGeom prst="rect">
            <a:avLst/>
          </a:prstGeom>
          <a:solidFill>
            <a:srgbClr val="000099"/>
          </a:solidFill>
          <a:ln w="3175">
            <a:noFill/>
            <a:miter lim="800000"/>
            <a:headEnd/>
            <a:tailEnd/>
          </a:ln>
          <a:effectLst>
            <a:prstShdw prst="shdw17" dist="17961" dir="2700000">
              <a:srgbClr val="000099">
                <a:gamma/>
                <a:shade val="60000"/>
                <a:invGamma/>
              </a:srgbClr>
            </a:prstShdw>
          </a:effectLst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800" i="1">
                <a:solidFill>
                  <a:schemeClr val="hlink"/>
                </a:solidFill>
              </a:rPr>
              <a:t>Esempi di entità</a:t>
            </a:r>
            <a:r>
              <a:rPr lang="it-IT" sz="2800">
                <a:solidFill>
                  <a:schemeClr val="bg1"/>
                </a:solidFill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it-IT" sz="2800">
                <a:solidFill>
                  <a:schemeClr val="bg1"/>
                </a:solidFill>
              </a:rPr>
              <a:t>una persona,</a:t>
            </a:r>
          </a:p>
          <a:p>
            <a:pPr>
              <a:spcBef>
                <a:spcPct val="50000"/>
              </a:spcBef>
            </a:pPr>
            <a:r>
              <a:rPr lang="it-IT" sz="2800">
                <a:solidFill>
                  <a:schemeClr val="bg1"/>
                </a:solidFill>
              </a:rPr>
              <a:t>un modello di automobile,</a:t>
            </a:r>
          </a:p>
          <a:p>
            <a:pPr>
              <a:spcBef>
                <a:spcPct val="50000"/>
              </a:spcBef>
            </a:pPr>
            <a:r>
              <a:rPr lang="it-IT" sz="2800">
                <a:solidFill>
                  <a:schemeClr val="bg1"/>
                </a:solidFill>
              </a:rPr>
              <a:t>un movimento contabile,</a:t>
            </a:r>
          </a:p>
          <a:p>
            <a:pPr>
              <a:spcBef>
                <a:spcPct val="50000"/>
              </a:spcBef>
            </a:pPr>
            <a:r>
              <a:rPr lang="it-IT" sz="2800">
                <a:solidFill>
                  <a:schemeClr val="bg1"/>
                </a:solidFill>
              </a:rPr>
              <a:t>una prova sostenuta da uno studente.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441325" y="1905000"/>
            <a:ext cx="8474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just"/>
            <a:endParaRPr lang="it-IT" sz="2400"/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212725" y="762000"/>
            <a:ext cx="8778875" cy="1373188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000099">
                <a:gamma/>
                <a:shade val="60000"/>
                <a:invGamma/>
              </a:srgbClr>
            </a:prstShdw>
          </a:effectLst>
        </p:spPr>
        <p:txBody>
          <a:bodyPr>
            <a:spAutoFit/>
          </a:bodyPr>
          <a:lstStyle/>
          <a:p>
            <a:pPr algn="just"/>
            <a:r>
              <a:rPr lang="it-IT" sz="2800">
                <a:solidFill>
                  <a:schemeClr val="bg1"/>
                </a:solidFill>
              </a:rPr>
              <a:t>Le entità possono essere classificate secondo un certo criterio di omogeneità definendo il </a:t>
            </a:r>
            <a:r>
              <a:rPr lang="it-IT" sz="2800" b="1" i="1">
                <a:solidFill>
                  <a:srgbClr val="FDF10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tipo di entità</a:t>
            </a:r>
            <a:r>
              <a:rPr lang="it-IT" sz="2800">
                <a:solidFill>
                  <a:schemeClr val="bg1"/>
                </a:solidFill>
              </a:rPr>
              <a:t> attraverso un nome.</a:t>
            </a:r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533400" y="76200"/>
            <a:ext cx="8077200" cy="762000"/>
          </a:xfrm>
          <a:prstGeom prst="rect">
            <a:avLst/>
          </a:prstGeom>
          <a:noFill/>
          <a:ln w="57150" cmpd="thickThin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/>
            <a:r>
              <a:rPr lang="en-US">
                <a:solidFill>
                  <a:srgbClr val="00FF00"/>
                </a:solidFill>
              </a:rPr>
              <a:t>L’entità</a:t>
            </a:r>
          </a:p>
        </p:txBody>
      </p:sp>
      <p:sp>
        <p:nvSpPr>
          <p:cNvPr id="33801" name="Rectangle 9"/>
          <p:cNvSpPr>
            <a:spLocks noChangeArrowheads="1"/>
          </p:cNvSpPr>
          <p:nvPr/>
        </p:nvSpPr>
        <p:spPr bwMode="auto">
          <a:xfrm>
            <a:off x="7239000" y="6140450"/>
            <a:ext cx="1828800" cy="641350"/>
          </a:xfrm>
          <a:prstGeom prst="rect">
            <a:avLst/>
          </a:prstGeom>
          <a:noFill/>
          <a:ln w="57150" cmpd="thickThin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r"/>
            <a:r>
              <a:rPr lang="en-US" sz="3600">
                <a:solidFill>
                  <a:srgbClr val="00FF00"/>
                </a:solidFill>
              </a:rPr>
              <a:t>II/</a:t>
            </a:r>
            <a:r>
              <a:rPr lang="en-US" sz="3600">
                <a:solidFill>
                  <a:srgbClr val="FEF76C"/>
                </a:solidFill>
              </a:rPr>
              <a:t>II</a:t>
            </a:r>
          </a:p>
        </p:txBody>
      </p:sp>
      <p:sp>
        <p:nvSpPr>
          <p:cNvPr id="33802" name="Text Box 10"/>
          <p:cNvSpPr txBox="1">
            <a:spLocks noChangeArrowheads="1"/>
          </p:cNvSpPr>
          <p:nvPr/>
        </p:nvSpPr>
        <p:spPr bwMode="auto">
          <a:xfrm>
            <a:off x="212725" y="2438400"/>
            <a:ext cx="8778875" cy="2227263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000099">
                <a:gamma/>
                <a:shade val="60000"/>
                <a:invGamma/>
              </a:srgbClr>
            </a:prstShdw>
          </a:effectLst>
        </p:spPr>
        <p:txBody>
          <a:bodyPr>
            <a:spAutoFit/>
          </a:bodyPr>
          <a:lstStyle/>
          <a:p>
            <a:pPr marL="457200" indent="-457200"/>
            <a:r>
              <a:rPr lang="it-IT" sz="2800">
                <a:solidFill>
                  <a:schemeClr val="bg1"/>
                </a:solidFill>
              </a:rPr>
              <a:t>Es.: </a:t>
            </a:r>
          </a:p>
          <a:p>
            <a:pPr marL="457200" indent="-457200">
              <a:buFontTx/>
              <a:buChar char="•"/>
            </a:pPr>
            <a:r>
              <a:rPr lang="it-IT" sz="2800">
                <a:solidFill>
                  <a:schemeClr val="bg1"/>
                </a:solidFill>
              </a:rPr>
              <a:t>gli studenti di una scuola sono classificabili nel </a:t>
            </a:r>
            <a:r>
              <a:rPr lang="it-IT" sz="2800" u="sng">
                <a:solidFill>
                  <a:schemeClr val="bg1"/>
                </a:solidFill>
              </a:rPr>
              <a:t>tipo entità </a:t>
            </a:r>
            <a:r>
              <a:rPr lang="it-IT" sz="2800" i="1" u="sng">
                <a:solidFill>
                  <a:srgbClr val="00FFFF"/>
                </a:solidFill>
              </a:rPr>
              <a:t>Studente</a:t>
            </a:r>
            <a:r>
              <a:rPr lang="it-IT" sz="2800">
                <a:solidFill>
                  <a:schemeClr val="bg1"/>
                </a:solidFill>
              </a:rPr>
              <a:t>. </a:t>
            </a:r>
          </a:p>
          <a:p>
            <a:pPr marL="457200" indent="-457200">
              <a:buFontTx/>
              <a:buChar char="•"/>
            </a:pPr>
            <a:r>
              <a:rPr lang="it-IT" sz="2800">
                <a:solidFill>
                  <a:schemeClr val="bg1"/>
                </a:solidFill>
              </a:rPr>
              <a:t>i diversi modelli di automobile sono classificabili nel </a:t>
            </a:r>
            <a:r>
              <a:rPr lang="it-IT" sz="2800" u="sng">
                <a:solidFill>
                  <a:schemeClr val="bg1"/>
                </a:solidFill>
              </a:rPr>
              <a:t>tipo entità </a:t>
            </a:r>
            <a:r>
              <a:rPr lang="it-IT" sz="2800" i="1" u="sng">
                <a:solidFill>
                  <a:srgbClr val="00FFFF"/>
                </a:solidFill>
              </a:rPr>
              <a:t>Automobile</a:t>
            </a:r>
            <a:r>
              <a:rPr lang="it-IT" sz="2800">
                <a:solidFill>
                  <a:schemeClr val="bg1"/>
                </a:solidFill>
              </a:rPr>
              <a:t>. </a:t>
            </a:r>
          </a:p>
        </p:txBody>
      </p:sp>
      <p:sp>
        <p:nvSpPr>
          <p:cNvPr id="33803" name="Rectangle 11"/>
          <p:cNvSpPr>
            <a:spLocks noChangeArrowheads="1"/>
          </p:cNvSpPr>
          <p:nvPr/>
        </p:nvSpPr>
        <p:spPr bwMode="auto">
          <a:xfrm>
            <a:off x="239713" y="4876800"/>
            <a:ext cx="8777287" cy="1800225"/>
          </a:xfrm>
          <a:prstGeom prst="rect">
            <a:avLst/>
          </a:prstGeom>
          <a:solidFill>
            <a:srgbClr val="000099"/>
          </a:solidFill>
          <a:ln w="57150" cmpd="thickThin">
            <a:noFill/>
            <a:miter lim="800000"/>
            <a:headEnd/>
            <a:tailEnd/>
          </a:ln>
          <a:effectLst>
            <a:prstShdw prst="shdw17" dist="17961" dir="2700000">
              <a:srgbClr val="000099">
                <a:gamma/>
                <a:shade val="60000"/>
                <a:invGamma/>
              </a:srgbClr>
            </a:prstShdw>
          </a:effectLst>
        </p:spPr>
        <p:txBody>
          <a:bodyPr lIns="92075" tIns="46038" rIns="92075" bIns="46038">
            <a:spAutoFit/>
          </a:bodyPr>
          <a:lstStyle/>
          <a:p>
            <a:r>
              <a:rPr lang="it-IT" sz="2800">
                <a:solidFill>
                  <a:schemeClr val="bg1"/>
                </a:solidFill>
              </a:rPr>
              <a:t>Ciascuno studente rappresenta un’</a:t>
            </a:r>
            <a:r>
              <a:rPr lang="it-IT" sz="2800" b="1" i="1">
                <a:solidFill>
                  <a:srgbClr val="FDF10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istanza</a:t>
            </a:r>
            <a:r>
              <a:rPr lang="it-IT" sz="2800">
                <a:solidFill>
                  <a:schemeClr val="bg1"/>
                </a:solidFill>
              </a:rPr>
              <a:t> dell’entità </a:t>
            </a:r>
            <a:r>
              <a:rPr lang="it-IT" sz="2800" i="1">
                <a:solidFill>
                  <a:srgbClr val="00FFFF"/>
                </a:solidFill>
              </a:rPr>
              <a:t>Studente</a:t>
            </a:r>
            <a:r>
              <a:rPr lang="it-IT" sz="2800">
                <a:solidFill>
                  <a:schemeClr val="bg1"/>
                </a:solidFill>
              </a:rPr>
              <a:t>.</a:t>
            </a:r>
            <a:br>
              <a:rPr lang="it-IT" sz="2800">
                <a:solidFill>
                  <a:schemeClr val="bg1"/>
                </a:solidFill>
              </a:rPr>
            </a:br>
            <a:r>
              <a:rPr lang="it-IT" sz="2800">
                <a:solidFill>
                  <a:schemeClr val="bg1"/>
                </a:solidFill>
              </a:rPr>
              <a:t>Ad esempio Fabio Carbone, Luigi Bianchi, ecc… </a:t>
            </a:r>
            <a:br>
              <a:rPr lang="it-IT" sz="2800">
                <a:solidFill>
                  <a:schemeClr val="bg1"/>
                </a:solidFill>
              </a:rPr>
            </a:br>
            <a:r>
              <a:rPr lang="it-IT" sz="2800">
                <a:solidFill>
                  <a:schemeClr val="bg1"/>
                </a:solidFill>
              </a:rPr>
              <a:t>sono istanze di Studenti.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003" name="Rectangle 11"/>
          <p:cNvSpPr>
            <a:spLocks noChangeArrowheads="1"/>
          </p:cNvSpPr>
          <p:nvPr/>
        </p:nvSpPr>
        <p:spPr bwMode="auto">
          <a:xfrm>
            <a:off x="228600" y="2895600"/>
            <a:ext cx="8763000" cy="2971800"/>
          </a:xfrm>
          <a:prstGeom prst="rect">
            <a:avLst/>
          </a:prstGeom>
          <a:solidFill>
            <a:srgbClr val="000099"/>
          </a:solidFill>
          <a:ln w="57150" cmpd="thickThin">
            <a:noFill/>
            <a:miter lim="800000"/>
            <a:headEnd/>
            <a:tailEnd/>
          </a:ln>
          <a:effectLst>
            <a:prstShdw prst="shdw17" dist="17961" dir="2700000">
              <a:srgbClr val="000099">
                <a:gamma/>
                <a:shade val="60000"/>
                <a:invGamma/>
              </a:srgbClr>
            </a:prstShdw>
          </a:effectLst>
        </p:spPr>
        <p:txBody>
          <a:bodyPr wrap="none" lIns="92075" tIns="46038" rIns="92075" bIns="46038" anchor="ctr">
            <a:spAutoFit/>
          </a:bodyPr>
          <a:lstStyle/>
          <a:p>
            <a:endParaRPr lang="it-IT"/>
          </a:p>
        </p:txBody>
      </p:sp>
      <p:sp>
        <p:nvSpPr>
          <p:cNvPr id="84994" name="Text Box 2"/>
          <p:cNvSpPr txBox="1">
            <a:spLocks noChangeArrowheads="1"/>
          </p:cNvSpPr>
          <p:nvPr/>
        </p:nvSpPr>
        <p:spPr bwMode="auto">
          <a:xfrm>
            <a:off x="441325" y="1905000"/>
            <a:ext cx="8474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just"/>
            <a:endParaRPr lang="it-IT" sz="2400"/>
          </a:p>
        </p:txBody>
      </p:sp>
      <p:sp>
        <p:nvSpPr>
          <p:cNvPr id="84995" name="Text Box 3"/>
          <p:cNvSpPr txBox="1">
            <a:spLocks noChangeArrowheads="1"/>
          </p:cNvSpPr>
          <p:nvPr/>
        </p:nvSpPr>
        <p:spPr bwMode="auto">
          <a:xfrm>
            <a:off x="212725" y="1406525"/>
            <a:ext cx="8778875" cy="946150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  <a:effectLst>
            <a:prstShdw prst="shdw18" dist="17961" dir="13500000">
              <a:srgbClr val="000099">
                <a:gamma/>
                <a:shade val="60000"/>
                <a:invGamma/>
              </a:srgbClr>
            </a:prstShdw>
          </a:effectLst>
        </p:spPr>
        <p:txBody>
          <a:bodyPr>
            <a:spAutoFit/>
          </a:bodyPr>
          <a:lstStyle/>
          <a:p>
            <a:pPr algn="just"/>
            <a:r>
              <a:rPr lang="it-IT" sz="2800">
                <a:solidFill>
                  <a:schemeClr val="bg1"/>
                </a:solidFill>
              </a:rPr>
              <a:t>Nella rappresentazione grafica le entità sono identificate con un rettangolo contenente all’interno il nome dell’entità.</a:t>
            </a:r>
          </a:p>
        </p:txBody>
      </p:sp>
      <p:sp>
        <p:nvSpPr>
          <p:cNvPr id="84996" name="AutoShape 4"/>
          <p:cNvSpPr>
            <a:spLocks noChangeArrowheads="1"/>
          </p:cNvSpPr>
          <p:nvPr/>
        </p:nvSpPr>
        <p:spPr bwMode="auto">
          <a:xfrm>
            <a:off x="304800" y="4267200"/>
            <a:ext cx="2590800" cy="8382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>
            <a:noFill/>
            <a:round/>
            <a:headEnd/>
            <a:tailEnd/>
          </a:ln>
          <a:effectLst>
            <a:prstShdw prst="shdw17" dist="17961" dir="2700000">
              <a:schemeClr val="hlink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/>
            <a:r>
              <a:rPr lang="it-IT" sz="2400" b="1"/>
              <a:t>STUDENTE</a:t>
            </a:r>
          </a:p>
        </p:txBody>
      </p:sp>
      <p:sp>
        <p:nvSpPr>
          <p:cNvPr id="84997" name="AutoShape 5"/>
          <p:cNvSpPr>
            <a:spLocks noChangeArrowheads="1"/>
          </p:cNvSpPr>
          <p:nvPr/>
        </p:nvSpPr>
        <p:spPr bwMode="auto">
          <a:xfrm>
            <a:off x="3352800" y="4267200"/>
            <a:ext cx="2590800" cy="8382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>
            <a:noFill/>
            <a:round/>
            <a:headEnd/>
            <a:tailEnd/>
          </a:ln>
          <a:effectLst>
            <a:prstShdw prst="shdw17" dist="17961" dir="2700000">
              <a:schemeClr val="hlink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/>
            <a:r>
              <a:rPr lang="it-IT" sz="2400" b="1"/>
              <a:t>AUTOMOBILE</a:t>
            </a:r>
          </a:p>
        </p:txBody>
      </p:sp>
      <p:sp>
        <p:nvSpPr>
          <p:cNvPr id="84998" name="AutoShape 6"/>
          <p:cNvSpPr>
            <a:spLocks noChangeArrowheads="1"/>
          </p:cNvSpPr>
          <p:nvPr/>
        </p:nvSpPr>
        <p:spPr bwMode="auto">
          <a:xfrm>
            <a:off x="6324600" y="4267200"/>
            <a:ext cx="2590800" cy="8382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>
            <a:noFill/>
            <a:round/>
            <a:headEnd/>
            <a:tailEnd/>
          </a:ln>
          <a:effectLst>
            <a:prstShdw prst="shdw17" dist="17961" dir="2700000">
              <a:schemeClr val="hlink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/>
            <a:r>
              <a:rPr lang="it-IT" sz="2400" b="1"/>
              <a:t>PERSONA</a:t>
            </a:r>
          </a:p>
        </p:txBody>
      </p:sp>
      <p:sp>
        <p:nvSpPr>
          <p:cNvPr id="84999" name="Rectangle 7"/>
          <p:cNvSpPr>
            <a:spLocks noChangeArrowheads="1"/>
          </p:cNvSpPr>
          <p:nvPr/>
        </p:nvSpPr>
        <p:spPr bwMode="auto">
          <a:xfrm>
            <a:off x="533400" y="76200"/>
            <a:ext cx="8077200" cy="762000"/>
          </a:xfrm>
          <a:prstGeom prst="rect">
            <a:avLst/>
          </a:prstGeom>
          <a:noFill/>
          <a:ln w="57150" cmpd="thickThin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/>
            <a:r>
              <a:rPr lang="en-US">
                <a:solidFill>
                  <a:srgbClr val="00FF00"/>
                </a:solidFill>
              </a:rPr>
              <a:t>L’entità</a:t>
            </a:r>
          </a:p>
        </p:txBody>
      </p:sp>
      <p:sp>
        <p:nvSpPr>
          <p:cNvPr id="85001" name="Text Box 9"/>
          <p:cNvSpPr txBox="1">
            <a:spLocks noChangeArrowheads="1"/>
          </p:cNvSpPr>
          <p:nvPr/>
        </p:nvSpPr>
        <p:spPr bwMode="auto">
          <a:xfrm>
            <a:off x="152400" y="2940050"/>
            <a:ext cx="8839200" cy="946150"/>
          </a:xfrm>
          <a:prstGeom prst="rect">
            <a:avLst/>
          </a:prstGeom>
          <a:noFill/>
          <a:ln w="57150" cmpd="thickThin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800">
                <a:solidFill>
                  <a:schemeClr val="bg1"/>
                </a:solidFill>
              </a:rPr>
              <a:t>Ad Esempio la rappresentazione delle entità Studente, Automobile e Persona: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50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50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50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50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49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49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49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4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49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49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003" grpId="0" animBg="1"/>
      <p:bldP spid="84996" grpId="0" animBg="1" autoUpdateAnimBg="0"/>
      <p:bldP spid="84997" grpId="0" animBg="1" autoUpdateAnimBg="0"/>
      <p:bldP spid="84998" grpId="0" animBg="1" autoUpdateAnimBg="0"/>
      <p:bldP spid="85001" grpId="0" autoUpdateAnimBg="0"/>
    </p:bldLst>
  </p:timing>
</p:sld>
</file>

<file path=ppt/theme/theme1.xml><?xml version="1.0" encoding="utf-8"?>
<a:theme xmlns:a="http://schemas.openxmlformats.org/drawingml/2006/main" name="Struttura predefinita">
  <a:themeElements>
    <a:clrScheme name="Struttura predefinit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7150" cap="flat" cmpd="thickThin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7150" cap="flat" cmpd="thickThin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1828</TotalTime>
  <Words>2350</Words>
  <Application>Microsoft Office PowerPoint</Application>
  <PresentationFormat>Presentazione su schermo (4:3)</PresentationFormat>
  <Paragraphs>489</Paragraphs>
  <Slides>47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47</vt:i4>
      </vt:variant>
    </vt:vector>
  </HeadingPairs>
  <TitlesOfParts>
    <vt:vector size="48" baseType="lpstr">
      <vt:lpstr>Struttura predefinita</vt:lpstr>
      <vt:lpstr>MODELLO E/R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Diapositiva 27</vt:lpstr>
      <vt:lpstr>Diapositiva 28</vt:lpstr>
      <vt:lpstr>Diapositiva 29</vt:lpstr>
      <vt:lpstr>Diapositiva 30</vt:lpstr>
      <vt:lpstr>Diapositiva 31</vt:lpstr>
      <vt:lpstr>Diapositiva 32</vt:lpstr>
      <vt:lpstr>Diapositiva 33</vt:lpstr>
      <vt:lpstr>Diapositiva 34</vt:lpstr>
      <vt:lpstr>Diapositiva 35</vt:lpstr>
      <vt:lpstr>Diapositiva 36</vt:lpstr>
      <vt:lpstr>Diapositiva 37</vt:lpstr>
      <vt:lpstr>Diapositiva 38</vt:lpstr>
      <vt:lpstr>Diapositiva 39</vt:lpstr>
      <vt:lpstr>Diapositiva 40</vt:lpstr>
      <vt:lpstr>Diapositiva 41</vt:lpstr>
      <vt:lpstr>Diapositiva 42</vt:lpstr>
      <vt:lpstr>Diapositiva 43</vt:lpstr>
      <vt:lpstr>Diapositiva 44</vt:lpstr>
      <vt:lpstr>Diapositiva 45</vt:lpstr>
      <vt:lpstr>Diapositiva 46</vt:lpstr>
      <vt:lpstr>Diapositiva 47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angelo</dc:creator>
  <cp:lastModifiedBy>antpat</cp:lastModifiedBy>
  <cp:revision>412</cp:revision>
  <dcterms:created xsi:type="dcterms:W3CDTF">2002-11-09T08:05:58Z</dcterms:created>
  <dcterms:modified xsi:type="dcterms:W3CDTF">2013-10-02T18:12:35Z</dcterms:modified>
</cp:coreProperties>
</file>